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83" r:id="rId2"/>
    <p:sldId id="273" r:id="rId3"/>
    <p:sldId id="256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82" r:id="rId13"/>
    <p:sldId id="267" r:id="rId14"/>
    <p:sldId id="269" r:id="rId15"/>
    <p:sldId id="270" r:id="rId16"/>
    <p:sldId id="271" r:id="rId17"/>
    <p:sldId id="274" r:id="rId18"/>
    <p:sldId id="275" r:id="rId19"/>
    <p:sldId id="257" r:id="rId20"/>
    <p:sldId id="276" r:id="rId21"/>
    <p:sldId id="277" r:id="rId22"/>
    <p:sldId id="260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461F872-6BCF-F7E4-F7E9-8FB7A37DC3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F4F205F-2E52-87EF-97C1-3DEBD3C50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3432610-9D5C-4282-0A1E-449DF3E24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E02C-6EC6-4E09-BC2C-9FDED4DE236E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9E995B7-A9EC-825B-8DA7-EC82EB623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C6F6398-1078-C6A4-CD51-AA3F8DD76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90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41060D-451B-287A-FD8A-F5E689E7E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AB863D4-0384-34FC-2328-52C20DE17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7B87746-56A8-34BE-81EA-09D6EE8EF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75A7A-4A9A-410F-B848-AB998ACC9419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1B93B25-E241-947B-3A0D-DA22777E3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582FD79-609A-B231-A3B5-DAD4DD949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34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8D7B1E2-EA9D-3B94-9F8E-2E38070804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A8C7EA9-A762-71C9-C009-5734D73DB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1A8D4F6-ADE4-B630-2BA5-05611584E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F3E88-2D66-4D17-B0FA-EA13CB20B2FF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8F98EE9-E7CB-C235-2F4C-F0E7E18D3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93333BB-BB89-1CE2-4A97-7EF6B3479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66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154E8C-406A-885B-B1A0-FBBD5D790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E23F74-FF46-7D64-B1D2-57DE93B83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6620DC8-DAB5-14C4-7901-B257673B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F36E1-9596-4E98-8786-4A17C5D29C65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23609BB-653A-3BCC-3C86-338599BE9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733EF6E-5FAD-BCE6-2267-71372807C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45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1065E2-9958-EF9E-F4F8-B144930640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BF8ADC7-23D7-1C23-CED9-ABDF0A10A5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8C2C9D1-1F9A-4789-803C-65166C3B3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D1A55-63BC-4BA2-9538-7DDEADA10621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10EB398-62B2-9D6B-B2EC-8567A2DF7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A4B693A-5255-7C3E-3067-18C46E63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7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B88C03-07AB-367A-B645-FD19AFA87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1F1A96-BE51-6633-EF89-D4253D265C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924B339-2C81-5306-8976-321A7084A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D74D1C1-0717-20BE-C664-24C17370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01ABB-8821-4BF5-97A9-E1A66ACAEAA9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931D44F7-3CD3-16EB-CB47-83DF349D1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F5BD185-D497-D499-1EDC-BBDE1E2B4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32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711E20-55B8-FB1D-CE79-3A4D7321E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5E59810-1024-A14C-B935-16A8399188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4B02C50-5291-E211-5BAC-22702DACD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7EA77F16-03B4-FACF-7F85-92E22B323B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2001F95-4DC0-D468-DF44-BE5386FE88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B33F6AD-9683-F271-04B9-98B750290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37B1C-D4A1-4A4F-A470-80868146AFC5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2D8B34E-FCB8-36DD-FCE1-0C55DFC99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0B3BF37-E413-2C2E-4C51-393D0CD54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1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84D5D6-FACD-BBC5-2295-D365FDE85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EDAEF39-19F3-5AD5-4877-6F598B24C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1D1B9-F39E-471E-80A9-595CAA5664AD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7EF62F9-ABE1-F811-4330-870807899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46EA4B5-CAAB-C7D0-C089-2EEF4EFB3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1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EA5DDE3C-8321-05A3-DFCF-E82E6D121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EABC-E2B9-4606-A74F-CB06AF596887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BA19400-8A66-8336-121B-00D8D9AB3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3F1182E-A9BB-D733-B50A-EBF40C17E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3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79D3FCF-E6D8-F62D-9D27-ED0B6934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A4B3E9-D708-0D12-9340-16F55156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8BC9DBD-B3A2-48F5-C957-627E52E581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7B6BA2A-C9DC-1AAC-A60D-B8D6C395A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850A0-01A3-4F4E-AA52-F716A9BFD4EB}" type="datetimeFigureOut">
              <a:rPr lang="en-US" smtClean="0"/>
              <a:pPr/>
              <a:t>4/18/2023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BBF63A9-CE90-91F7-E0F2-3F8D2DE96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0B40364-4066-1DB6-2E22-B643B121B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5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C44C545-7199-1AF6-C9B7-F4564C90F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6A412ED-BE24-7A20-08A1-9BAB3B2ECE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B465790-2168-8EF5-1E22-E77CD6EE2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A7EC3D1-D161-A6FB-802B-4AA655030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11CCA-BB49-46C7-A0E2-F42339750F9A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91AAEFB-22EF-C60F-31AF-23843A3E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8EFE057-3066-8862-0A30-38493B97C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713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AC16AFF-3B22-8152-EFDD-3C6627988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DDAC810-1A36-7274-9CA6-1E25B96A4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E723697-4D3A-F97A-6A0C-9505822708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05CAA-4E5A-4223-BD55-C5D2841AC9EF}" type="datetimeFigureOut">
              <a:rPr lang="en-US" smtClean="0"/>
              <a:t>4/18/2023</a:t>
            </a:fld>
            <a:endParaRPr lang="en-US" dirty="0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76C6BCB-CEA3-C03B-8ED3-25D51FFC2F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397B4EC-F45A-F08B-8B89-60D30EB837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9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aszglos.pl/strefa-wiedzy/przydatne-publikacje/" TargetMode="External"/><Relationship Id="rId3" Type="http://schemas.openxmlformats.org/officeDocument/2006/relationships/hyperlink" Target="http://www.lokalnepartnerstwa.org.pl/wp-content/uploads/2018/04/Metoda-animacji-tutorial.pdf" TargetMode="External"/><Relationship Id="rId7" Type="http://schemas.openxmlformats.org/officeDocument/2006/relationships/hyperlink" Target="https://www.eswip.pl/publikacje" TargetMode="External"/><Relationship Id="rId2" Type="http://schemas.openxmlformats.org/officeDocument/2006/relationships/hyperlink" Target="https://witrynawiejska.org.p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lok.pl/323/aktywnosc-lokalna" TargetMode="External"/><Relationship Id="rId5" Type="http://schemas.openxmlformats.org/officeDocument/2006/relationships/hyperlink" Target="http://www.cal.org.pl/o-nas/biblioteka/publikacje_stowarzyszenia_cal/" TargetMode="External"/><Relationship Id="rId10" Type="http://schemas.openxmlformats.org/officeDocument/2006/relationships/hyperlink" Target="https://www.liderzy.pl/documents/" TargetMode="External"/><Relationship Id="rId4" Type="http://schemas.openxmlformats.org/officeDocument/2006/relationships/hyperlink" Target="http://www.osrodekwkorzkwi.pl/pliki-projektow/Animacja%20jako%20metoda%20pracy%20w%20%C5%9Brodowisku%20lokalnym.pdf" TargetMode="External"/><Relationship Id="rId9" Type="http://schemas.openxmlformats.org/officeDocument/2006/relationships/hyperlink" Target="http://www.funduszeeuropejskie.gov.pl/media/34062/Program_animacji_spolecznej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C:\Users\marlena.mazur\Desktop\instytut\Logo-instytut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64" y="167426"/>
            <a:ext cx="11651293" cy="149394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rostokąt 4"/>
          <p:cNvSpPr/>
          <p:nvPr/>
        </p:nvSpPr>
        <p:spPr>
          <a:xfrm>
            <a:off x="702734" y="1540933"/>
            <a:ext cx="11090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940158" y="2567226"/>
            <a:ext cx="10852698" cy="2581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b="1" dirty="0"/>
          </a:p>
          <a:p>
            <a:endParaRPr lang="pl-PL" b="1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6000"/>
              </a:lnSpc>
              <a:spcBef>
                <a:spcPts val="200"/>
              </a:spcBef>
              <a:spcAft>
                <a:spcPts val="200"/>
              </a:spcAft>
            </a:pPr>
            <a:br>
              <a:rPr lang="pl-PL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b="1" dirty="0"/>
          </a:p>
          <a:p>
            <a:br>
              <a:rPr lang="pl-PL" dirty="0"/>
            </a:br>
            <a:r>
              <a:rPr lang="pl-PL" dirty="0"/>
              <a:t>				</a:t>
            </a:r>
          </a:p>
          <a:p>
            <a:r>
              <a:rPr lang="pl-PL" sz="1600" dirty="0"/>
              <a:t>				</a:t>
            </a:r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EFA30BF-A5E6-4DB4-8533-CE761574D8EC}"/>
              </a:ext>
            </a:extLst>
          </p:cNvPr>
          <p:cNvSpPr txBox="1"/>
          <p:nvPr/>
        </p:nvSpPr>
        <p:spPr>
          <a:xfrm>
            <a:off x="552285" y="2709333"/>
            <a:ext cx="1109012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pl-PL" dirty="0"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algn="ctr"/>
            <a:endParaRPr lang="pl-PL" dirty="0"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algn="ctr"/>
            <a:r>
              <a:rPr lang="pl-PL" sz="1800" b="1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Profesjonalne sołtyski i sołtysi  działają lokalnie - szkolenie dla Sołtysów i Członków Rad Sołeckich z Województwa Małopolskiego.</a:t>
            </a:r>
            <a:endParaRPr lang="pl-PL" b="1" dirty="0"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algn="ctr"/>
            <a:endParaRPr lang="pl-PL" dirty="0"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 algn="ctr"/>
            <a:r>
              <a:rPr lang="pl-PL" dirty="0">
                <a:latin typeface="Tahoma" panose="020B0604030504040204" pitchFamily="34" charset="0"/>
                <a:ea typeface="Calibri" panose="020F0502020204030204" pitchFamily="34" charset="0"/>
              </a:rPr>
              <a:t>Szaflary, 25-26 marzec </a:t>
            </a:r>
            <a:r>
              <a:rPr lang="pl-PL" sz="1800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2023 r.</a:t>
            </a:r>
            <a:endParaRPr lang="pl-PL" b="1" dirty="0"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endParaRPr lang="pl-PL" dirty="0">
              <a:latin typeface="Tahoma" panose="020B060403050404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E8AD542-D60A-4F4D-B024-563576D0A216}"/>
              </a:ext>
            </a:extLst>
          </p:cNvPr>
          <p:cNvSpPr txBox="1"/>
          <p:nvPr/>
        </p:nvSpPr>
        <p:spPr>
          <a:xfrm>
            <a:off x="549593" y="1540934"/>
            <a:ext cx="11243263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Europejski Fundusz Rolny na rzecz Rozwoju Obszarów Wiejskich: Europa inwestująca w obszary wiejskie Instytucja Zarządzająca Programem Rozwoju Obszarów Wiejskich na lata 2014-2020 </a:t>
            </a:r>
            <a:endParaRPr lang="pl-PL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pl-PL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Minister Rolnictwa i Rozwoju Wsi</a:t>
            </a:r>
            <a:endParaRPr lang="pl-P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122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2967887"/>
              </p:ext>
            </p:extLst>
          </p:nvPr>
        </p:nvGraphicFramePr>
        <p:xfrm>
          <a:off x="782127" y="2005568"/>
          <a:ext cx="10627746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3873">
                  <a:extLst>
                    <a:ext uri="{9D8B030D-6E8A-4147-A177-3AD203B41FA5}">
                      <a16:colId xmlns:a16="http://schemas.microsoft.com/office/drawing/2014/main" val="2964175094"/>
                    </a:ext>
                  </a:extLst>
                </a:gridCol>
                <a:gridCol w="5313873">
                  <a:extLst>
                    <a:ext uri="{9D8B030D-6E8A-4147-A177-3AD203B41FA5}">
                      <a16:colId xmlns:a16="http://schemas.microsoft.com/office/drawing/2014/main" val="1303984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</a:rPr>
                        <a:t>Warunki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</a:rPr>
                        <a:t>Co powinniście zrobić, żeby osiągnąć ten warunek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999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b="1" dirty="0"/>
                        <a:t>Wysoka motywacja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angażować wszystkich członków zespołu i wykorzystywać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 ich potencjał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doceniać wkład innych osób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czuć odpowiedzialność za swój wkład i pracę innych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czuć radość z wykonywanych działań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uczyć się od siebie nawzajem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szukać nowych pomysłów i rozwiązań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świętować sukcesy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095186"/>
                  </a:ext>
                </a:extLst>
              </a:tr>
            </a:tbl>
          </a:graphicData>
        </a:graphic>
      </p:graphicFrame>
      <p:sp>
        <p:nvSpPr>
          <p:cNvPr id="5" name="Tytuł 1"/>
          <p:cNvSpPr txBox="1">
            <a:spLocks/>
          </p:cNvSpPr>
          <p:nvPr/>
        </p:nvSpPr>
        <p:spPr>
          <a:xfrm>
            <a:off x="1066800" y="633968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pl-PL" sz="4000" dirty="0"/>
              <a:t>WSPÓŁPRACA W ZESPOLE</a:t>
            </a:r>
          </a:p>
        </p:txBody>
      </p:sp>
    </p:spTree>
    <p:extLst>
      <p:ext uri="{BB962C8B-B14F-4D97-AF65-F5344CB8AC3E}">
        <p14:creationId xmlns:p14="http://schemas.microsoft.com/office/powerpoint/2010/main" val="551735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/>
              <a:t>ROLA, ZADANIA I OBOWIĄZKI LIDERA/SOŁTYSA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/>
              <a:t>Wg koncepcji Johna </a:t>
            </a:r>
            <a:r>
              <a:rPr lang="pl-PL" sz="2000" dirty="0" err="1"/>
              <a:t>Adaira</a:t>
            </a:r>
            <a:r>
              <a:rPr lang="pl-PL" sz="2000" dirty="0"/>
              <a:t> w każdej organizacji – społecznej, biznesowej wyróżniamy 3 rodzaje potrzeb: </a:t>
            </a:r>
          </a:p>
          <a:p>
            <a:r>
              <a:rPr lang="pl-PL" sz="2000" dirty="0"/>
              <a:t>potrzebę wykonania wspólnego zadania, </a:t>
            </a:r>
          </a:p>
          <a:p>
            <a:r>
              <a:rPr lang="pl-PL" sz="2000" dirty="0"/>
              <a:t>potrzebę jedności zespołu, </a:t>
            </a:r>
          </a:p>
          <a:p>
            <a:r>
              <a:rPr lang="pl-PL" sz="2000" dirty="0"/>
              <a:t>potrzebę jednostki – ogólnoludzkie oraz indywidualne. </a:t>
            </a:r>
          </a:p>
          <a:p>
            <a:pPr marL="0" indent="0">
              <a:buNone/>
            </a:pPr>
            <a:r>
              <a:rPr lang="pl-PL" sz="2000" dirty="0"/>
              <a:t>Te trzy dziedziny są ze sobą połączone, a ponieważ każda z nich ma własne czynniki motywujące, </a:t>
            </a:r>
          </a:p>
          <a:p>
            <a:pPr marL="0" indent="0">
              <a:buNone/>
            </a:pPr>
            <a:r>
              <a:rPr lang="pl-PL" sz="2000" dirty="0"/>
              <a:t>mogą na siebie wpływać pozytywnie lub negatywnie.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865985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9B627A-12C4-4A34-19B6-6EFA8285F3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722" y="454024"/>
            <a:ext cx="10515600" cy="56691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/>
              <a:t>Będzie Ci łatwiej, jeżeli rozumiesz, że Twoi współpracownicy są: </a:t>
            </a:r>
          </a:p>
          <a:p>
            <a:pPr marL="0" indent="0">
              <a:buNone/>
            </a:pPr>
            <a:r>
              <a:rPr lang="pl-PL" sz="1800" dirty="0"/>
              <a:t> </a:t>
            </a:r>
          </a:p>
          <a:p>
            <a:r>
              <a:rPr lang="pl-PL" sz="1800" dirty="0"/>
              <a:t>Jednostkami,  jednak  rozwijają  się  w  pełni  i  stają  naprawdę  sobą  dzięki  relacjom  z  innymi ludźmi oraz satysfakcjonującej pracy. </a:t>
            </a:r>
          </a:p>
          <a:p>
            <a:endParaRPr lang="pl-PL" sz="1800" dirty="0"/>
          </a:p>
          <a:p>
            <a:r>
              <a:rPr lang="pl-PL" sz="1800" dirty="0"/>
              <a:t>Kreatywni i twórczy, ale tylko w połączeniu z innymi (pracując samodzielnie lub w zespołach). </a:t>
            </a:r>
          </a:p>
          <a:p>
            <a:r>
              <a:rPr lang="pl-PL" sz="1800" dirty="0"/>
              <a:t>Zainteresowani odniesieniem sukcesu jako jednostki, jednak osiągają więcej jako członkowie zespołu.</a:t>
            </a:r>
          </a:p>
          <a:p>
            <a:pPr marL="0" indent="0">
              <a:buNone/>
            </a:pPr>
            <a:r>
              <a:rPr lang="pl-PL" sz="1800" dirty="0"/>
              <a:t> </a:t>
            </a:r>
          </a:p>
          <a:p>
            <a:r>
              <a:rPr lang="pl-PL" sz="1800" dirty="0"/>
              <a:t>Zdolni  do  samokontroli  i  samodyscypliny,  lecz  potrzebują  kierownictwa  (przywództwa)  – przynajmniej do koordynacji działań. </a:t>
            </a:r>
          </a:p>
          <a:p>
            <a:pPr marL="0" indent="0">
              <a:buNone/>
            </a:pPr>
            <a:endParaRPr lang="pl-PL" sz="1800" dirty="0"/>
          </a:p>
          <a:p>
            <a:r>
              <a:rPr lang="pl-PL" sz="1800" dirty="0"/>
              <a:t>Wystarczająco  inteligentni,  by  rozumieć  różnicę  pomiędzy  nagrodami  finansowanym a niematerialnymi.</a:t>
            </a:r>
          </a:p>
          <a:p>
            <a:pPr marL="0" indent="0">
              <a:buNone/>
            </a:pPr>
            <a:r>
              <a:rPr lang="pl-PL" sz="1800" dirty="0"/>
              <a:t> </a:t>
            </a:r>
          </a:p>
          <a:p>
            <a:r>
              <a:rPr lang="pl-PL" sz="1800" dirty="0"/>
              <a:t>Zainteresowani  pozostawieniem  po  sobie  lepszej  sytuacji  niż  ta,  która  zastali,  licząc  na dodatkową nagrodę. </a:t>
            </a:r>
          </a:p>
          <a:p>
            <a:pPr marL="0" indent="0">
              <a:buNone/>
            </a:pPr>
            <a:r>
              <a:rPr lang="pl-PL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1855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6618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>
                <a:latin typeface="+mn-lt"/>
              </a:rPr>
              <a:t>Przykłady pozytywnego wpływu.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943883"/>
            <a:ext cx="10515600" cy="4351338"/>
          </a:xfrm>
        </p:spPr>
        <p:txBody>
          <a:bodyPr>
            <a:normAutofit/>
          </a:bodyPr>
          <a:lstStyle/>
          <a:p>
            <a:r>
              <a:rPr lang="pl-PL" sz="2000" dirty="0"/>
              <a:t>Wykonanie wspólnego zadania tworzy poczucie jedności w zespole i zwiększa morale. </a:t>
            </a:r>
          </a:p>
          <a:p>
            <a:r>
              <a:rPr lang="pl-PL" sz="2000" dirty="0"/>
              <a:t>Wspólne sukcesy sprzyjają dobrej komunikacji i rozwijają ducha współpracy w zespole, co pozwala na efektywniejszą realizację zadań, a to z kolei wzmacnia morale jednostki. </a:t>
            </a:r>
          </a:p>
          <a:p>
            <a:r>
              <a:rPr lang="pl-PL" sz="2000" dirty="0"/>
              <a:t>Docenienie wkładu jednostki w zespół i zadanie pomaga zmotywować ją do kolejnych sukcesów w tych dziedzinach.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4B938F9-FD4D-41D3-EE92-B885C33CBD6F}"/>
              </a:ext>
            </a:extLst>
          </p:cNvPr>
          <p:cNvSpPr txBox="1"/>
          <p:nvPr/>
        </p:nvSpPr>
        <p:spPr>
          <a:xfrm>
            <a:off x="3700463" y="3297456"/>
            <a:ext cx="60946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dirty="0"/>
              <a:t>Przykłady negatywnego wpływu</a:t>
            </a:r>
            <a:endParaRPr lang="pl-PL" sz="2400" dirty="0"/>
          </a:p>
        </p:txBody>
      </p:sp>
      <p:sp>
        <p:nvSpPr>
          <p:cNvPr id="6" name="Symbol zastępczy zawartości 2">
            <a:extLst>
              <a:ext uri="{FF2B5EF4-FFF2-40B4-BE49-F238E27FC236}">
                <a16:creationId xmlns:a16="http://schemas.microsoft.com/office/drawing/2014/main" id="{AEDD8C9D-FD44-97B3-390F-B6C0E5D692E9}"/>
              </a:ext>
            </a:extLst>
          </p:cNvPr>
          <p:cNvSpPr txBox="1">
            <a:spLocks/>
          </p:cNvSpPr>
          <p:nvPr/>
        </p:nvSpPr>
        <p:spPr>
          <a:xfrm>
            <a:off x="1107621" y="402102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/>
              <a:t>Jeśli zespół nie wywiązuje się z zadania, rodzi to negatywne uczucia w grupie jako całości oraz pomiędzy poszczególnymi jej członkami. </a:t>
            </a:r>
          </a:p>
          <a:p>
            <a:r>
              <a:rPr lang="pl-PL" sz="1800"/>
              <a:t>Brak ducha współpracy i dobrych relacji pomiędzy członkami ma negatywny wpływ na wykonanie zadania oraz indywidualne potrzeby. </a:t>
            </a:r>
          </a:p>
          <a:p>
            <a:r>
              <a:rPr lang="pl-PL" sz="1800"/>
              <a:t>Członkowie zespołu, którzy nie czują się dobrze w swoim środowisku i w swojej pracy, nie będą zmotywowani do zaangażowania się w osiągnięcie wspólnego celu ani w integracje  z zespołem.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198466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4453" y="697014"/>
            <a:ext cx="11128075" cy="3931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/>
              <a:t>Jako lider/sołtys masz obowiązek dbać o spełnienie trzech rodzajów potrzeb: </a:t>
            </a:r>
          </a:p>
          <a:p>
            <a:pPr marL="0" indent="0">
              <a:buNone/>
            </a:pPr>
            <a:r>
              <a:rPr lang="pl-PL" sz="2000" dirty="0"/>
              <a:t>1. wykonanie zadania </a:t>
            </a:r>
          </a:p>
          <a:p>
            <a:pPr marL="0" indent="0">
              <a:buNone/>
            </a:pPr>
            <a:r>
              <a:rPr lang="pl-PL" sz="2000" dirty="0"/>
              <a:t>2. stworzenie i utrzymanie zespołu </a:t>
            </a:r>
          </a:p>
          <a:p>
            <a:pPr marL="0" indent="0">
              <a:buNone/>
            </a:pPr>
            <a:r>
              <a:rPr lang="pl-PL" sz="2000" dirty="0"/>
              <a:t>3. motywacja i rozwój jednostki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Dbaj o to, aby członkowie zespołu: </a:t>
            </a:r>
          </a:p>
          <a:p>
            <a:r>
              <a:rPr lang="pl-PL" sz="2000" dirty="0"/>
              <a:t>Czuli, że coś osiągają w swojej pracy i że wnoszą cenny wkład w wysiłek zespołu, </a:t>
            </a:r>
          </a:p>
          <a:p>
            <a:r>
              <a:rPr lang="pl-PL" sz="2000" dirty="0"/>
              <a:t>Wykonywali pracę, która jest ambitna i wymaga odpowiedzialności adekwatnej </a:t>
            </a:r>
          </a:p>
          <a:p>
            <a:r>
              <a:rPr lang="pl-PL" sz="2000" dirty="0"/>
              <a:t>do ich możliwości, </a:t>
            </a:r>
          </a:p>
          <a:p>
            <a:r>
              <a:rPr lang="pl-PL" sz="2000" dirty="0"/>
              <a:t>Cieszyli się uznaniem za swoje osiągnięcia, </a:t>
            </a:r>
          </a:p>
          <a:p>
            <a:r>
              <a:rPr lang="pl-PL" sz="2000" dirty="0"/>
              <a:t>Mogli kontrolować delegowane przez siebie obowiązki, </a:t>
            </a:r>
          </a:p>
          <a:p>
            <a:r>
              <a:rPr lang="pl-PL" sz="2000" dirty="0"/>
              <a:t>Mieli poczucie, ze rozwijają się, nabierają doświadczenia i umiejętności. 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 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dirty="0"/>
              <a:t> </a:t>
            </a:r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161370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Pamiętaj!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800" dirty="0"/>
              <a:t>Im większe zaangażowanie ludzi w podejmowanie decyzji, które mają dla nich znaczenie, tym większa motywacja do działania. Dobrze jest powierzać ludziom odpowiedzialność za wykonywane zadania.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2195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Czego oczekujemy od liderów?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66800" y="2120373"/>
            <a:ext cx="10058400" cy="4254548"/>
          </a:xfrm>
        </p:spPr>
        <p:txBody>
          <a:bodyPr numCol="2">
            <a:normAutofit fontScale="25000" lnSpcReduction="20000"/>
          </a:bodyPr>
          <a:lstStyle/>
          <a:p>
            <a:pPr marL="0" indent="0">
              <a:buNone/>
            </a:pPr>
            <a:r>
              <a:rPr lang="pl-PL" sz="6200" dirty="0"/>
              <a:t>Wyniki badań </a:t>
            </a:r>
            <a:r>
              <a:rPr lang="pl-PL" sz="6200" dirty="0" err="1"/>
              <a:t>Kouzesa</a:t>
            </a:r>
            <a:r>
              <a:rPr lang="pl-PL" sz="6200" dirty="0"/>
              <a:t> i Posnera.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8000" dirty="0"/>
              <a:t>1. Uczciwy			83 </a:t>
            </a:r>
          </a:p>
          <a:p>
            <a:pPr marL="0" indent="0">
              <a:buNone/>
            </a:pPr>
            <a:r>
              <a:rPr lang="pl-PL" sz="8000" dirty="0"/>
              <a:t>2. Kompetentny 			67 </a:t>
            </a:r>
          </a:p>
          <a:p>
            <a:pPr marL="0" indent="0">
              <a:buNone/>
            </a:pPr>
            <a:r>
              <a:rPr lang="pl-PL" sz="8000" dirty="0"/>
              <a:t>3. Perspektywiczne myślący 	62 </a:t>
            </a:r>
          </a:p>
          <a:p>
            <a:pPr marL="0" indent="0">
              <a:buNone/>
            </a:pPr>
            <a:r>
              <a:rPr lang="pl-PL" sz="8000" dirty="0"/>
              <a:t>4. Inspirujący 			58 </a:t>
            </a:r>
          </a:p>
          <a:p>
            <a:pPr marL="0" indent="0">
              <a:buNone/>
            </a:pPr>
            <a:r>
              <a:rPr lang="pl-PL" sz="8000" dirty="0"/>
              <a:t>5. Inteligentny 			43 </a:t>
            </a:r>
          </a:p>
          <a:p>
            <a:pPr marL="0" indent="0">
              <a:buNone/>
            </a:pPr>
            <a:r>
              <a:rPr lang="pl-PL" sz="8000" dirty="0"/>
              <a:t>6. Sprawiedliwy 			40 </a:t>
            </a:r>
          </a:p>
          <a:p>
            <a:pPr marL="0" indent="0">
              <a:buNone/>
            </a:pPr>
            <a:r>
              <a:rPr lang="pl-PL" sz="8000" dirty="0"/>
              <a:t>7. Otwarty 			37 </a:t>
            </a:r>
          </a:p>
          <a:p>
            <a:pPr marL="0" indent="0">
              <a:buNone/>
            </a:pPr>
            <a:r>
              <a:rPr lang="pl-PL" sz="8000" dirty="0"/>
              <a:t>8. Bezpośredni 			34 </a:t>
            </a:r>
          </a:p>
          <a:p>
            <a:pPr marL="0" indent="0">
              <a:buNone/>
            </a:pPr>
            <a:r>
              <a:rPr lang="pl-PL" sz="8000" dirty="0"/>
              <a:t>9. Kreatywny 			34 </a:t>
            </a:r>
          </a:p>
          <a:p>
            <a:pPr marL="0" indent="0">
              <a:buNone/>
            </a:pPr>
            <a:r>
              <a:rPr lang="pl-PL" sz="8000" dirty="0"/>
              <a:t>10. Odpowiedzialny 		33 </a:t>
            </a:r>
          </a:p>
          <a:p>
            <a:pPr marL="0" indent="0">
              <a:buNone/>
            </a:pPr>
            <a:endParaRPr lang="pl-PL" sz="8000" dirty="0"/>
          </a:p>
          <a:p>
            <a:pPr marL="0" indent="0">
              <a:buNone/>
            </a:pPr>
            <a:endParaRPr lang="pl-PL" sz="8000" dirty="0"/>
          </a:p>
          <a:p>
            <a:pPr marL="0" indent="0">
              <a:buNone/>
            </a:pPr>
            <a:r>
              <a:rPr lang="pl-PL" sz="8000" dirty="0"/>
              <a:t>11. Wspierający 			32 </a:t>
            </a:r>
          </a:p>
          <a:p>
            <a:pPr marL="0" indent="0">
              <a:buNone/>
            </a:pPr>
            <a:r>
              <a:rPr lang="pl-PL" sz="8000" dirty="0"/>
              <a:t>12. Odważny 			27 </a:t>
            </a:r>
          </a:p>
          <a:p>
            <a:pPr marL="0" indent="0">
              <a:buNone/>
            </a:pPr>
            <a:r>
              <a:rPr lang="pl-PL" sz="8000" dirty="0"/>
              <a:t>13. Dbający o innych 		26 </a:t>
            </a:r>
          </a:p>
          <a:p>
            <a:pPr marL="0" indent="0">
              <a:buNone/>
            </a:pPr>
            <a:r>
              <a:rPr lang="pl-PL" sz="8000" dirty="0"/>
              <a:t>14. Współpracujący 		25 </a:t>
            </a:r>
          </a:p>
          <a:p>
            <a:pPr marL="0" indent="0">
              <a:buNone/>
            </a:pPr>
            <a:r>
              <a:rPr lang="pl-PL" sz="8000" dirty="0"/>
              <a:t>15. Dojrzały 			23 </a:t>
            </a:r>
          </a:p>
          <a:p>
            <a:pPr marL="0" indent="0">
              <a:buNone/>
            </a:pPr>
            <a:r>
              <a:rPr lang="pl-PL" sz="8000" dirty="0"/>
              <a:t>16. Ambitny 			21 </a:t>
            </a:r>
          </a:p>
          <a:p>
            <a:pPr marL="0" indent="0">
              <a:buNone/>
            </a:pPr>
            <a:r>
              <a:rPr lang="pl-PL" sz="8000" dirty="0"/>
              <a:t>17. Konsekwentny 		20 </a:t>
            </a:r>
          </a:p>
          <a:p>
            <a:pPr marL="0" indent="0">
              <a:buNone/>
            </a:pPr>
            <a:r>
              <a:rPr lang="pl-PL" sz="8000" dirty="0"/>
              <a:t>18. Samokontrolujący się 		13 </a:t>
            </a:r>
          </a:p>
          <a:p>
            <a:pPr marL="0" indent="0">
              <a:buNone/>
            </a:pPr>
            <a:r>
              <a:rPr lang="pl-PL" sz="8000" dirty="0"/>
              <a:t>19. Lojalny 			11 </a:t>
            </a:r>
          </a:p>
          <a:p>
            <a:pPr marL="0" indent="0">
              <a:buNone/>
            </a:pPr>
            <a:r>
              <a:rPr lang="pl-PL" sz="8000" dirty="0"/>
              <a:t>20. Niezależny </a:t>
            </a:r>
            <a:r>
              <a:rPr lang="pl-PL" sz="6200" dirty="0"/>
              <a:t>			10 </a:t>
            </a:r>
          </a:p>
          <a:p>
            <a:pPr marL="0" indent="0">
              <a:buNone/>
            </a:pPr>
            <a:endParaRPr lang="pl-PL" sz="5000" dirty="0"/>
          </a:p>
        </p:txBody>
      </p:sp>
    </p:spTree>
    <p:extLst>
      <p:ext uri="{BB962C8B-B14F-4D97-AF65-F5344CB8AC3E}">
        <p14:creationId xmlns:p14="http://schemas.microsoft.com/office/powerpoint/2010/main" val="726392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5400" b="1" dirty="0"/>
              <a:t>Aktywizacja sołeckiej społeczności</a:t>
            </a:r>
            <a:endParaRPr lang="pl-PL" sz="5400" dirty="0"/>
          </a:p>
        </p:txBody>
      </p:sp>
    </p:spTree>
    <p:extLst>
      <p:ext uri="{BB962C8B-B14F-4D97-AF65-F5344CB8AC3E}">
        <p14:creationId xmlns:p14="http://schemas.microsoft.com/office/powerpoint/2010/main" val="299677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80536" y="702979"/>
            <a:ext cx="10058400" cy="39319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sz="4400" dirty="0"/>
          </a:p>
          <a:p>
            <a:pPr marL="0" indent="0">
              <a:buNone/>
            </a:pPr>
            <a:r>
              <a:rPr lang="pl-PL" sz="4400" dirty="0"/>
              <a:t>"Kto nie wie, dokąd zmierza, nigdy nigdzie nie dojdzie". </a:t>
            </a:r>
          </a:p>
          <a:p>
            <a:pPr marL="0" indent="0">
              <a:buNone/>
            </a:pPr>
            <a:r>
              <a:rPr lang="pl-PL" sz="4400" dirty="0"/>
              <a:t>								</a:t>
            </a:r>
          </a:p>
          <a:p>
            <a:pPr marL="0" indent="0">
              <a:buNone/>
            </a:pPr>
            <a:endParaRPr lang="pl-PL" sz="4400" i="1" dirty="0"/>
          </a:p>
          <a:p>
            <a:pPr marL="0" indent="0">
              <a:buNone/>
            </a:pPr>
            <a:r>
              <a:rPr lang="pl-PL" sz="4400" i="1" dirty="0"/>
              <a:t>								</a:t>
            </a:r>
            <a:r>
              <a:rPr lang="pl-PL" sz="2000" i="1" dirty="0"/>
              <a:t>Carlos Ruiz </a:t>
            </a:r>
            <a:r>
              <a:rPr lang="pl-PL" sz="2000" i="1" dirty="0" err="1"/>
              <a:t>Zafón</a:t>
            </a:r>
            <a:endParaRPr lang="pl-PL" sz="2000" i="1" dirty="0"/>
          </a:p>
        </p:txBody>
      </p:sp>
    </p:spTree>
    <p:extLst>
      <p:ext uri="{BB962C8B-B14F-4D97-AF65-F5344CB8AC3E}">
        <p14:creationId xmlns:p14="http://schemas.microsoft.com/office/powerpoint/2010/main" val="3090137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61691" y="357923"/>
            <a:ext cx="10058400" cy="1371600"/>
          </a:xfrm>
        </p:spPr>
        <p:txBody>
          <a:bodyPr/>
          <a:lstStyle/>
          <a:p>
            <a:pPr algn="ctr"/>
            <a:r>
              <a:rPr lang="pl-PL" dirty="0"/>
              <a:t>Zacznijmy od początku…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5222" y="1516524"/>
            <a:ext cx="11171207" cy="4332186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pl-PL" altLang="pl-PL" sz="8000" b="1" dirty="0"/>
              <a:t>Czym jest społeczność lokalna?</a:t>
            </a:r>
          </a:p>
          <a:p>
            <a:pPr marL="0" indent="0" algn="ctr">
              <a:lnSpc>
                <a:spcPct val="120000"/>
              </a:lnSpc>
              <a:buNone/>
            </a:pPr>
            <a:endParaRPr lang="pl-PL" sz="7200" b="1" dirty="0"/>
          </a:p>
          <a:p>
            <a:pPr marL="609600" indent="-325438" algn="ctr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pl-PL" altLang="pl-PL" sz="11200" dirty="0"/>
              <a:t>Przestrzeń terytorialna. </a:t>
            </a:r>
          </a:p>
          <a:p>
            <a:pPr marL="609600" indent="-325438" algn="ctr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pl-PL" altLang="pl-PL" sz="11200" dirty="0"/>
              <a:t>Zamieszkała tam ludność.</a:t>
            </a:r>
          </a:p>
          <a:p>
            <a:pPr marL="609600" indent="-325438" algn="ctr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pl-PL" altLang="pl-PL" sz="11200" dirty="0"/>
              <a:t>System powiązań i zależności  ludzi </a:t>
            </a:r>
          </a:p>
          <a:p>
            <a:pPr marL="609600" indent="-325438" algn="ctr">
              <a:lnSpc>
                <a:spcPct val="120000"/>
              </a:lnSpc>
              <a:buFont typeface="Wingdings" panose="05000000000000000000" pitchFamily="2" charset="2"/>
              <a:buNone/>
            </a:pPr>
            <a:r>
              <a:rPr lang="pl-PL" altLang="pl-PL" sz="11200" dirty="0"/>
              <a:t>	i instytucji, społeczne  interakcje.</a:t>
            </a:r>
          </a:p>
          <a:p>
            <a:pPr marL="609600" indent="-325438" algn="ctr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pl-PL" altLang="pl-PL" sz="11200" dirty="0"/>
              <a:t>kulturowe i psychospołeczne więzi łączące część lub całość mieszkańców z daną strukturą społeczno-przestrzenną.</a:t>
            </a:r>
          </a:p>
          <a:p>
            <a:pPr marL="609600" indent="-325438" algn="ctr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pl-PL" sz="4000" dirty="0"/>
          </a:p>
          <a:p>
            <a:pPr marL="284162" indent="0" algn="ctr">
              <a:lnSpc>
                <a:spcPct val="120000"/>
              </a:lnSpc>
              <a:buNone/>
            </a:pPr>
            <a:r>
              <a:rPr lang="pl-PL" altLang="pl-PL" sz="5600" dirty="0"/>
              <a:t>B. </a:t>
            </a:r>
            <a:r>
              <a:rPr lang="pl-PL" altLang="pl-PL" sz="5600" dirty="0" err="1"/>
              <a:t>Lewenstein</a:t>
            </a:r>
            <a:r>
              <a:rPr lang="pl-PL" altLang="pl-PL" sz="5600" dirty="0"/>
              <a:t>, </a:t>
            </a:r>
            <a:r>
              <a:rPr lang="pl-PL" altLang="pl-PL" sz="5600" i="1" dirty="0"/>
              <a:t>Wspólnota społeczna a uczestnictwo lokalne</a:t>
            </a:r>
            <a:r>
              <a:rPr lang="pl-PL" altLang="pl-PL" sz="5600" dirty="0"/>
              <a:t> ,Warszawa 1999, s.23-26</a:t>
            </a:r>
          </a:p>
          <a:p>
            <a:pPr marL="609600" indent="-325438" algn="ctr"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67674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967255ED-75D2-B8F8-79C5-36D46AF74DD7}"/>
              </a:ext>
            </a:extLst>
          </p:cNvPr>
          <p:cNvSpPr txBox="1"/>
          <p:nvPr/>
        </p:nvSpPr>
        <p:spPr>
          <a:xfrm>
            <a:off x="1249135" y="1564975"/>
            <a:ext cx="9693729" cy="3207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pl-PL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Integrowanie środowisk i angażowanie mieszkańców w grupy </a:t>
            </a:r>
            <a:br>
              <a:rPr lang="pl-PL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pl-PL" sz="4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 efektywne zespoły do działań lokalnych i inicjatyw w sołectwie.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</a:pPr>
            <a:endParaRPr lang="pl-PL" sz="24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0754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1321" y="642594"/>
            <a:ext cx="11240219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pl-PL" altLang="pl-PL" sz="5300" dirty="0"/>
              <a:t>Krok 1</a:t>
            </a:r>
            <a:br>
              <a:rPr lang="pl-PL" altLang="pl-PL" b="1" dirty="0"/>
            </a:br>
            <a:endParaRPr lang="pl-PL" dirty="0"/>
          </a:p>
        </p:txBody>
      </p:sp>
      <p:sp>
        <p:nvSpPr>
          <p:cNvPr id="8" name="Symbol zastępczy zawartości 7"/>
          <p:cNvSpPr>
            <a:spLocks noGrp="1"/>
          </p:cNvSpPr>
          <p:nvPr>
            <p:ph idx="1"/>
          </p:nvPr>
        </p:nvSpPr>
        <p:spPr>
          <a:xfrm>
            <a:off x="949056" y="1266021"/>
            <a:ext cx="10058400" cy="3931920"/>
          </a:xfrm>
        </p:spPr>
        <p:txBody>
          <a:bodyPr/>
          <a:lstStyle/>
          <a:p>
            <a:pPr marL="0" indent="0" algn="ctr">
              <a:buNone/>
            </a:pPr>
            <a:endParaRPr lang="pl-PL" altLang="pl-PL" sz="2000" b="1" dirty="0"/>
          </a:p>
          <a:p>
            <a:pPr marL="0" indent="0" algn="ctr">
              <a:buNone/>
            </a:pPr>
            <a:r>
              <a:rPr lang="pl-PL" altLang="pl-PL" sz="2400" dirty="0"/>
              <a:t>Określenie potrzeb ludzi mieszkających na danym obszarze. Zebranie informacji o możliwościach  ludzi instytucji/organizacji  działających na danym terenie</a:t>
            </a:r>
            <a:r>
              <a:rPr lang="pl-PL" altLang="pl-PL" sz="2000" dirty="0"/>
              <a:t>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873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4016"/>
            <a:ext cx="10058400" cy="1371600"/>
          </a:xfrm>
        </p:spPr>
        <p:txBody>
          <a:bodyPr/>
          <a:lstStyle/>
          <a:p>
            <a:pPr algn="ctr"/>
            <a:r>
              <a:rPr lang="pl-PL" dirty="0"/>
              <a:t>Krok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7367" y="1465770"/>
            <a:ext cx="11093569" cy="15155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altLang="pl-PL" sz="2400" dirty="0"/>
              <a:t>Zmobilizowanie i zaangażowanie  w działania na rzecz rozwoju wsi,  osób z ich wiedzą i doświadczeniem, instytucji, organizacji, nieformalnych sieci związanych z danym problemem budowanie, grup obywatelskich, samopomocowych oraz lokalnych koalicji wokół wyzwań w sołectwie</a:t>
            </a:r>
          </a:p>
          <a:p>
            <a:pPr marL="0" indent="0" algn="ctr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284443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84053" y="340021"/>
            <a:ext cx="10058400" cy="1371600"/>
          </a:xfrm>
        </p:spPr>
        <p:txBody>
          <a:bodyPr/>
          <a:lstStyle/>
          <a:p>
            <a:pPr algn="ctr"/>
            <a:r>
              <a:rPr lang="pl-PL" dirty="0"/>
              <a:t>Krok 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2818" y="1626006"/>
            <a:ext cx="10058400" cy="3931920"/>
          </a:xfrm>
        </p:spPr>
        <p:txBody>
          <a:bodyPr/>
          <a:lstStyle/>
          <a:p>
            <a:pPr marL="0" indent="0" algn="ctr">
              <a:buNone/>
            </a:pPr>
            <a:r>
              <a:rPr lang="pl-PL" altLang="pl-PL" sz="2800" dirty="0"/>
              <a:t>Ustalenie, opracowanie planu działania, konsultacje, strategia działania,  tworzenie projektów.</a:t>
            </a:r>
          </a:p>
          <a:p>
            <a:pPr marL="0" indent="0" algn="ctr">
              <a:buNone/>
            </a:pPr>
            <a:endParaRPr lang="pl-PL" alt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78834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28526"/>
            <a:ext cx="10058400" cy="1371600"/>
          </a:xfrm>
        </p:spPr>
        <p:txBody>
          <a:bodyPr/>
          <a:lstStyle/>
          <a:p>
            <a:pPr algn="ctr"/>
            <a:r>
              <a:rPr lang="pl-PL" dirty="0"/>
              <a:t>Krok 4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 rot="10800000" flipV="1">
            <a:off x="1075677" y="1452001"/>
            <a:ext cx="10040645" cy="19499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altLang="pl-PL" sz="2800" dirty="0"/>
              <a:t>Rozwiązanie wyzwań sołectwa poprzez podjęcie i zrealizowanie z sukcesem zaplanowanych wcześniej działań. Ewaluacja.</a:t>
            </a:r>
          </a:p>
          <a:p>
            <a:pPr marL="0" indent="0" algn="ctr">
              <a:buNone/>
            </a:pPr>
            <a:endParaRPr lang="pl-PL" altLang="pl-PL" sz="2800" dirty="0"/>
          </a:p>
          <a:p>
            <a:pPr marL="0" indent="0" algn="ctr">
              <a:buNone/>
            </a:pPr>
            <a:endParaRPr lang="pl-PL" altLang="pl-PL" sz="2800" dirty="0"/>
          </a:p>
          <a:p>
            <a:pPr marL="0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8222989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Aktywizacja to proces…</a:t>
            </a:r>
          </a:p>
        </p:txBody>
      </p:sp>
      <p:pic>
        <p:nvPicPr>
          <p:cNvPr id="14" name="Symbol zastępczy zawartości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367" y="1825625"/>
            <a:ext cx="6285266" cy="4351338"/>
          </a:xfrm>
        </p:spPr>
      </p:pic>
    </p:spTree>
    <p:extLst>
      <p:ext uri="{BB962C8B-B14F-4D97-AF65-F5344CB8AC3E}">
        <p14:creationId xmlns:p14="http://schemas.microsoft.com/office/powerpoint/2010/main" val="611751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Obszary aktywizacji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66800" y="1958048"/>
            <a:ext cx="10058400" cy="3931920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Tradycja, kultura, dziedzictwo</a:t>
            </a:r>
          </a:p>
          <a:p>
            <a:r>
              <a:rPr lang="pl-PL" dirty="0"/>
              <a:t>Sport, aktywność,</a:t>
            </a:r>
          </a:p>
          <a:p>
            <a:r>
              <a:rPr lang="pl-PL" dirty="0"/>
              <a:t>Młodzież,</a:t>
            </a:r>
          </a:p>
          <a:p>
            <a:r>
              <a:rPr lang="pl-PL" dirty="0"/>
              <a:t>Seniorzy,</a:t>
            </a:r>
          </a:p>
          <a:p>
            <a:r>
              <a:rPr lang="pl-PL" dirty="0"/>
              <a:t>Lokalne organizacje (KGW, OSP, inne),</a:t>
            </a:r>
          </a:p>
          <a:p>
            <a:r>
              <a:rPr lang="pl-PL" dirty="0"/>
              <a:t>Dzieci, szkoła, rodzice,</a:t>
            </a:r>
          </a:p>
          <a:p>
            <a:r>
              <a:rPr lang="pl-PL" dirty="0"/>
              <a:t>Imprezy integracyjne, spotkania regularne (cykliczność),</a:t>
            </a:r>
          </a:p>
          <a:p>
            <a:r>
              <a:rPr lang="pl-PL" dirty="0"/>
              <a:t>Kulinaria,</a:t>
            </a:r>
          </a:p>
          <a:p>
            <a:r>
              <a:rPr lang="pl-PL" dirty="0"/>
              <a:t>Zasoby przyrodnicze, ekologia, ochrona środowiska,</a:t>
            </a:r>
          </a:p>
          <a:p>
            <a:r>
              <a:rPr lang="pl-PL" dirty="0"/>
              <a:t>I wiele, wiele innych w zależności o potrzeb środowiska i diagnozy.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04683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 Inspiracja (m.in. publikacje, dobre praktyki, podręczniki)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>
                <a:hlinkClick r:id="rId2"/>
              </a:rPr>
              <a:t>WITRYNA WIEJSKA – INSPIRACJE, PORADY, DOBRE PRAKTYKI, SZKOLENIA, WSPARCIE</a:t>
            </a:r>
            <a:endParaRPr lang="pl-PL" dirty="0">
              <a:hlinkClick r:id="" action="ppaction://noaction"/>
            </a:endParaRPr>
          </a:p>
          <a:p>
            <a:pPr marL="0" indent="0">
              <a:buNone/>
            </a:pPr>
            <a:endParaRPr lang="pl-PL" dirty="0">
              <a:hlinkClick r:id="" action="ppaction://noaction"/>
            </a:endParaRPr>
          </a:p>
          <a:p>
            <a:pPr marL="0" indent="0">
              <a:buNone/>
            </a:pPr>
            <a:r>
              <a:rPr lang="pl-PL" dirty="0">
                <a:hlinkClick r:id="" action="ppaction://noaction"/>
              </a:rPr>
              <a:t>METODA </a:t>
            </a:r>
            <a:r>
              <a:rPr lang="pl-PL" dirty="0">
                <a:hlinkClick r:id="rId3"/>
              </a:rPr>
              <a:t>ANIMACJI SPOŁECZNOŚCI LOKALNYCH NA RZECZ DOBRA WSPÓLNEGO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>
                <a:hlinkClick r:id="rId4"/>
              </a:rPr>
              <a:t>ANIMACJA JAKO METODA PRACY W ŚRODOWISKU LOKALNYM 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>
                <a:hlinkClick r:id="rId5"/>
              </a:rPr>
              <a:t>PUBLIKACJE </a:t>
            </a:r>
            <a:r>
              <a:rPr lang="pl-PL" b="1" dirty="0">
                <a:hlinkClick r:id="rId5"/>
              </a:rPr>
              <a:t>Centrum Wspierania Aktywności Lokalnej CAL</a:t>
            </a: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>
                <a:hlinkClick r:id="rId6"/>
              </a:rPr>
              <a:t>PUBLIKACJE ORGANIZACJI „TŁOK”</a:t>
            </a: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>
                <a:hlinkClick r:id="rId7"/>
              </a:rPr>
              <a:t>PUBLIKACJE </a:t>
            </a:r>
            <a:r>
              <a:rPr lang="pl-PL" dirty="0">
                <a:hlinkClick r:id="rId7"/>
              </a:rPr>
              <a:t>Stowarzyszenie ESWIP</a:t>
            </a:r>
            <a:endParaRPr lang="pl-PL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>
                <a:hlinkClick r:id="rId8"/>
              </a:rPr>
              <a:t>PUBLIKACJE MASZ GŁOS</a:t>
            </a: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dirty="0">
                <a:hlinkClick r:id="rId9"/>
              </a:rPr>
              <a:t>MODEL PROGRAMU ANIMACJI SPOŁECZNEJ (PAS) OD ANIMACJI DO REWITALIZACJI </a:t>
            </a:r>
            <a:endParaRPr lang="pl-PL" b="1" dirty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dirty="0">
                <a:hlinkClick r:id="rId10"/>
              </a:rPr>
              <a:t>BIBIOTEKA LIDERKI I LIDERA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Miłej lektury </a:t>
            </a:r>
            <a:r>
              <a:rPr lang="pl-PL" dirty="0"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8379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Budowanie zespołu i rola lidera/sołtysa</a:t>
            </a:r>
          </a:p>
        </p:txBody>
      </p:sp>
    </p:spTree>
    <p:extLst>
      <p:ext uri="{BB962C8B-B14F-4D97-AF65-F5344CB8AC3E}">
        <p14:creationId xmlns:p14="http://schemas.microsoft.com/office/powerpoint/2010/main" val="2875089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242661"/>
            <a:ext cx="10515600" cy="35333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400" b="1" dirty="0"/>
              <a:t>CECHY SKUTECZNIE WSPÓŁPRACUJĄCEGO ZESPOŁU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6993" y="928343"/>
            <a:ext cx="10058400" cy="40674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600" b="1" dirty="0"/>
              <a:t>WSPÓLNA WIZJA </a:t>
            </a:r>
          </a:p>
          <a:p>
            <a:pPr marL="0" indent="0">
              <a:buNone/>
            </a:pPr>
            <a:r>
              <a:rPr lang="pl-PL" sz="1600" dirty="0"/>
              <a:t> Członkowie zespołu budują obraz przyszłych dokonań zespołu, który nadaje kierunek </a:t>
            </a:r>
          </a:p>
          <a:p>
            <a:pPr marL="0" indent="0">
              <a:buNone/>
            </a:pPr>
            <a:r>
              <a:rPr lang="pl-PL" sz="1600" dirty="0"/>
              <a:t>ich działań i motywuje do jej realizacji. </a:t>
            </a:r>
          </a:p>
          <a:p>
            <a:pPr marL="0" indent="0">
              <a:buNone/>
            </a:pPr>
            <a:r>
              <a:rPr lang="pl-PL" sz="1600" b="1" dirty="0"/>
              <a:t>WSPÓLNE CELE </a:t>
            </a:r>
          </a:p>
          <a:p>
            <a:pPr marL="0" indent="0">
              <a:buNone/>
            </a:pPr>
            <a:r>
              <a:rPr lang="pl-PL" sz="1600" dirty="0"/>
              <a:t> Dla wszystkich członków zespołu cele są jasne, zrozumiałe i akceptowane. </a:t>
            </a:r>
          </a:p>
          <a:p>
            <a:pPr marL="0" indent="0">
              <a:buNone/>
            </a:pPr>
            <a:r>
              <a:rPr lang="pl-PL" sz="1600" b="1" dirty="0"/>
              <a:t>OTWARTE POROZUMIEWANIE SIĘ </a:t>
            </a:r>
          </a:p>
          <a:p>
            <a:pPr marL="0" indent="0">
              <a:buNone/>
            </a:pPr>
            <a:r>
              <a:rPr lang="pl-PL" sz="1600" dirty="0"/>
              <a:t>Członkowie zespołu chcą i mają możliwość dzielić się wszelkimi informacjami związanymi z realizacją celów zespołu. </a:t>
            </a:r>
          </a:p>
          <a:p>
            <a:pPr marL="0" indent="0">
              <a:buNone/>
            </a:pPr>
            <a:r>
              <a:rPr lang="pl-PL" sz="1600" b="1" dirty="0"/>
              <a:t>JASNY I ZROZUMIAŁY PRZYDZIAŁ RÓL I ZADAŃ </a:t>
            </a:r>
          </a:p>
          <a:p>
            <a:r>
              <a:rPr lang="pl-PL" sz="1600" dirty="0"/>
              <a:t>Członkowie zespołu podejmują role i zadania, które przyczyniają się do realizacji celów zespołu oraz są też zgodne z ich osobistymi predyspozycjami i potrzebami. </a:t>
            </a:r>
          </a:p>
          <a:p>
            <a:pPr marL="0" indent="0">
              <a:buNone/>
            </a:pPr>
            <a:r>
              <a:rPr lang="pl-PL" sz="1600" b="1" dirty="0"/>
              <a:t>ZAUFANIE I WZAJEMNE WSPARCIE </a:t>
            </a:r>
          </a:p>
          <a:p>
            <a:r>
              <a:rPr lang="pl-PL" sz="1600" dirty="0"/>
              <a:t>W zespole panuje klimat wzajemnego szacunku, zaufania, wsparcia i doceniania pracy włożonej w osiąganie wspólnych celów. </a:t>
            </a:r>
          </a:p>
          <a:p>
            <a:pPr marL="0" indent="0">
              <a:buNone/>
            </a:pPr>
            <a:r>
              <a:rPr lang="pl-PL" sz="1600" b="1" dirty="0"/>
              <a:t>ROZWIĄZYWANIE KONFLIKTÓW </a:t>
            </a:r>
          </a:p>
          <a:p>
            <a:r>
              <a:rPr lang="pl-PL" sz="1600" dirty="0"/>
              <a:t>Gdy w zespole pojawiają się konflikty interpersonalne, członkowie zespołu </a:t>
            </a:r>
          </a:p>
          <a:p>
            <a:r>
              <a:rPr lang="pl-PL" sz="1600" dirty="0"/>
              <a:t>konstruktywnie je rozwiązują, tak aby była możliwa dalsza współpraca zespołowa. </a:t>
            </a:r>
          </a:p>
          <a:p>
            <a:pPr marL="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415595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89807"/>
            <a:ext cx="10515600" cy="783771"/>
          </a:xfrm>
        </p:spPr>
        <p:txBody>
          <a:bodyPr>
            <a:normAutofit/>
          </a:bodyPr>
          <a:lstStyle/>
          <a:p>
            <a:pPr algn="ctr"/>
            <a:r>
              <a:rPr lang="pl-PL" sz="2400" b="1" dirty="0"/>
              <a:t>CECHY SKUTECZNIE WSPÓŁPRACUJĄCEGO ZESPOŁU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094695"/>
            <a:ext cx="10414958" cy="3931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800" b="1" dirty="0"/>
              <a:t>ZESPOŁOWE PODEJMOWANIE DECYZJI </a:t>
            </a:r>
          </a:p>
          <a:p>
            <a:pPr marL="0" indent="0">
              <a:buNone/>
            </a:pPr>
            <a:r>
              <a:rPr lang="pl-PL" sz="1800" dirty="0"/>
              <a:t>Członkowie zespołu uczestniczą w podejmowaniu decyzji biorąc za nie w pełni odpowiedzialność. Decyzje podejmowane są zgodnie z przyjętymi przez wszystkich zasadami i procedurami. </a:t>
            </a:r>
          </a:p>
          <a:p>
            <a:pPr marL="0" indent="0">
              <a:buNone/>
            </a:pPr>
            <a:r>
              <a:rPr lang="pl-PL" sz="1800" b="1" dirty="0"/>
              <a:t>DOSTRZEGANIE RÓŻNIC </a:t>
            </a:r>
          </a:p>
          <a:p>
            <a:pPr marL="0" indent="0">
              <a:buNone/>
            </a:pPr>
            <a:r>
              <a:rPr lang="pl-PL" sz="1800" dirty="0"/>
              <a:t>Występujące w pracy zespołowej różnice zdań nie są ignorowane, lecz dostrzegane i doceniane oraz wspólnie rozstrzygane w imię dobrej, dalszej współpracy i osiągania zamierzonych celów. </a:t>
            </a:r>
          </a:p>
          <a:p>
            <a:pPr marL="0" indent="0">
              <a:buNone/>
            </a:pPr>
            <a:r>
              <a:rPr lang="pl-PL" sz="1800" b="1" dirty="0"/>
              <a:t>CZERPANIE Z RÓŻNORODNOŚCI </a:t>
            </a:r>
          </a:p>
          <a:p>
            <a:pPr marL="0" indent="0">
              <a:buNone/>
            </a:pPr>
            <a:r>
              <a:rPr lang="pl-PL" sz="1800" dirty="0"/>
              <a:t>Docenianie i czerpanie z różnych doświadczeń, umiejętności, wiedzy, wartości i stylów działania członków zespołu na rzecz realizacji wspólnych celów. </a:t>
            </a:r>
          </a:p>
          <a:p>
            <a:pPr marL="0" indent="0">
              <a:buNone/>
            </a:pPr>
            <a:r>
              <a:rPr lang="pl-PL" sz="1800" b="1" dirty="0"/>
              <a:t>RÓWNOWAGA MIĘDZY ZADANIAMI A RELACJAMI </a:t>
            </a:r>
          </a:p>
          <a:p>
            <a:pPr marL="0" indent="0">
              <a:buNone/>
            </a:pPr>
            <a:r>
              <a:rPr lang="pl-PL" sz="1800" dirty="0"/>
              <a:t>Zespół podczas realizacji wspólnych celów wywiązując się z podjętych zadań, dba równocześnie o podtrzymanie dobrych relacji międzyludzkich. </a:t>
            </a:r>
          </a:p>
          <a:p>
            <a:pPr marL="0" indent="0">
              <a:buNone/>
            </a:pPr>
            <a:r>
              <a:rPr lang="pl-PL" sz="1800" b="1" dirty="0"/>
              <a:t>STRUKTURA ZESPOŁU I PROCEDURY PRACY </a:t>
            </a:r>
          </a:p>
          <a:p>
            <a:pPr marL="0" indent="0">
              <a:buNone/>
            </a:pPr>
            <a:r>
              <a:rPr lang="pl-PL" sz="1800" dirty="0"/>
              <a:t>Odpowiadają podjętym przez członków celom, zadaniom oraz przyjętym wartościom</a:t>
            </a:r>
            <a:r>
              <a:rPr lang="pl-PL" sz="2000" dirty="0"/>
              <a:t>. </a:t>
            </a:r>
          </a:p>
          <a:p>
            <a:pPr marL="0" indent="0">
              <a:buNone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1376969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/>
              <a:t>ZACHOWANIA POZYTYWNIE WPŁYWAJĄCE NA BUDOWĘ SKUTECZNEGO ZESPOŁU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5120" y="1947843"/>
            <a:ext cx="11481759" cy="4737627"/>
          </a:xfrm>
        </p:spPr>
        <p:txBody>
          <a:bodyPr numCol="2">
            <a:noAutofit/>
          </a:bodyPr>
          <a:lstStyle/>
          <a:p>
            <a:r>
              <a:rPr lang="pl-PL" sz="2000" dirty="0"/>
              <a:t>Informowanie zespołu o czekającym ich zadaniu. </a:t>
            </a:r>
          </a:p>
          <a:p>
            <a:r>
              <a:rPr lang="pl-PL" sz="2000" dirty="0"/>
              <a:t>Wyjaśnianie niejasności - objaśnianie niejasnych sformułowań, celów, wyjaśnianie różnic w postrzeganiu celu, sposobu rozwiązań problemów. </a:t>
            </a:r>
          </a:p>
          <a:p>
            <a:r>
              <a:rPr lang="pl-PL" sz="2000" dirty="0"/>
              <a:t>Zwracanie uwagi na aktywność wszystkich członków zespołu. Dbałość, by wszyscy mieli możliwość wypowiedzenia się. </a:t>
            </a:r>
          </a:p>
          <a:p>
            <a:r>
              <a:rPr lang="pl-PL" sz="2000" dirty="0"/>
              <a:t>Słuchanie - raczej zastanawianie się, co członkowie zespołu mają do powiedzenia niż dyskutowanie z ich punktem widzenia. </a:t>
            </a:r>
          </a:p>
          <a:p>
            <a:r>
              <a:rPr lang="pl-PL" sz="2000" dirty="0"/>
              <a:t>Podsumowywanie wypowiedzi w celu sprawdzenia porozumienia pomiędzy wszystkimi członkami grupy. </a:t>
            </a:r>
          </a:p>
          <a:p>
            <a:endParaRPr lang="pl-PL" sz="2000" dirty="0"/>
          </a:p>
          <a:p>
            <a:r>
              <a:rPr lang="pl-PL" sz="2000" dirty="0"/>
              <a:t>Powstrzymywanie wypowiedzi nie mających związku z zadaniem i nie wpływających na lepsze jego wykonanie. </a:t>
            </a:r>
          </a:p>
          <a:p>
            <a:r>
              <a:rPr lang="pl-PL" sz="2000" dirty="0"/>
              <a:t>Zarządzanie czasem i kierowanie organizacją pracy. </a:t>
            </a:r>
          </a:p>
          <a:p>
            <a:r>
              <a:rPr lang="pl-PL" sz="2000" dirty="0"/>
              <a:t>Wskazywanie i podkreślanie dobrych pomysłów, wychwytywanie małych kroków sprzyjających wykonywaniu zadania. </a:t>
            </a:r>
          </a:p>
          <a:p>
            <a:r>
              <a:rPr lang="pl-PL" sz="2000" dirty="0"/>
              <a:t>Wprowadzanie zasady otwartej uczciwej dyskusji - dbanie o dobry przepływ informacji. </a:t>
            </a:r>
          </a:p>
          <a:p>
            <a:r>
              <a:rPr lang="pl-PL" sz="2000" dirty="0"/>
              <a:t>Nie krytykowanie wypowiedzi członków zespołu. </a:t>
            </a:r>
          </a:p>
          <a:p>
            <a:r>
              <a:rPr lang="pl-PL" sz="2000" dirty="0"/>
              <a:t>Przewidywanie problemów - zabezpieczanie się przed nimi. </a:t>
            </a:r>
          </a:p>
        </p:txBody>
      </p:sp>
    </p:spTree>
    <p:extLst>
      <p:ext uri="{BB962C8B-B14F-4D97-AF65-F5344CB8AC3E}">
        <p14:creationId xmlns:p14="http://schemas.microsoft.com/office/powerpoint/2010/main" val="3118515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395288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pl-PL" sz="4000" dirty="0"/>
              <a:t>WSPÓŁPRACA W ZESPOLE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485265"/>
              </p:ext>
            </p:extLst>
          </p:nvPr>
        </p:nvGraphicFramePr>
        <p:xfrm>
          <a:off x="698740" y="1766888"/>
          <a:ext cx="10843402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1701">
                  <a:extLst>
                    <a:ext uri="{9D8B030D-6E8A-4147-A177-3AD203B41FA5}">
                      <a16:colId xmlns:a16="http://schemas.microsoft.com/office/drawing/2014/main" val="2964175094"/>
                    </a:ext>
                  </a:extLst>
                </a:gridCol>
                <a:gridCol w="5421701">
                  <a:extLst>
                    <a:ext uri="{9D8B030D-6E8A-4147-A177-3AD203B41FA5}">
                      <a16:colId xmlns:a16="http://schemas.microsoft.com/office/drawing/2014/main" val="1303984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</a:rPr>
                        <a:t>Warunki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</a:rPr>
                        <a:t>Co powinniście zrobić, żeby osiągnąć ten warunek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999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b="1" dirty="0"/>
                        <a:t>Znajomość wspólnego celu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mieć poczucie, że robicie coś wspólnie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wiedzieć, co chcecie osiągnąć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wspólnie określić zrozumiały dla wszystkich cel/cele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połączyć wspólne cele z własnymi zamierzeniami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095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b="1" dirty="0"/>
                        <a:t>Wzajemnie zaufanie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traktować wszystkich równo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przekazywać sobie możliwie najwięcej informacji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być otwarci i swobodnie wyrażać własne opnie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przedkładać współpracę nad rywalizacją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67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350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1006415" y="376508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pl-PL" sz="4000" dirty="0"/>
              <a:t>WSPÓŁPRACA W ZESPOLE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6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659050"/>
              </p:ext>
            </p:extLst>
          </p:nvPr>
        </p:nvGraphicFramePr>
        <p:xfrm>
          <a:off x="793627" y="1538774"/>
          <a:ext cx="10627746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3873">
                  <a:extLst>
                    <a:ext uri="{9D8B030D-6E8A-4147-A177-3AD203B41FA5}">
                      <a16:colId xmlns:a16="http://schemas.microsoft.com/office/drawing/2014/main" val="2964175094"/>
                    </a:ext>
                  </a:extLst>
                </a:gridCol>
                <a:gridCol w="5313873">
                  <a:extLst>
                    <a:ext uri="{9D8B030D-6E8A-4147-A177-3AD203B41FA5}">
                      <a16:colId xmlns:a16="http://schemas.microsoft.com/office/drawing/2014/main" val="1303984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</a:rPr>
                        <a:t>Warunki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</a:rPr>
                        <a:t>Co powinniście zrobić, żeby osiągnąć ten warunek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999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b="1" dirty="0"/>
                        <a:t>Dobra atmosfera w zespole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troszczyć się o siebie nawzajem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 wspierać się (nie tylko w trudnych chwilach)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pomagać sobie (także w podniesieniu kompetencji)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dbać o równe zaangażowanie wszystkich osób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mieć świadomość siły i potencjału grupy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być elastycznym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lubić się i szanować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095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b="1" dirty="0"/>
                        <a:t>Dobry podział zadań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wyznaczać członkom zespołu zadania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odpowiednie do możliwości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takie, które będą wyzwaniem i okazją do nauki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takie, których wykonanie da satysfakcję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takie, których wykonanie będzie przyjemnością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67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790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078300" y="731520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pl-PL" sz="4000" dirty="0"/>
              <a:t>WSPÓŁPRACA W ZESPOLE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6580347"/>
              </p:ext>
            </p:extLst>
          </p:nvPr>
        </p:nvGraphicFramePr>
        <p:xfrm>
          <a:off x="793627" y="2545080"/>
          <a:ext cx="10627746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3873">
                  <a:extLst>
                    <a:ext uri="{9D8B030D-6E8A-4147-A177-3AD203B41FA5}">
                      <a16:colId xmlns:a16="http://schemas.microsoft.com/office/drawing/2014/main" val="2964175094"/>
                    </a:ext>
                  </a:extLst>
                </a:gridCol>
                <a:gridCol w="5313873">
                  <a:extLst>
                    <a:ext uri="{9D8B030D-6E8A-4147-A177-3AD203B41FA5}">
                      <a16:colId xmlns:a16="http://schemas.microsoft.com/office/drawing/2014/main" val="13039844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</a:rPr>
                        <a:t>Warunki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>
                          <a:solidFill>
                            <a:schemeClr val="tx1"/>
                          </a:solidFill>
                        </a:rPr>
                        <a:t>Co powinniście zrobić, żeby osiągnąć ten warunek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999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2400" b="1" dirty="0"/>
                        <a:t>Skuteczna komunikacja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wspólne uzgadniać kwestie związane z waszą pracą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 dzielić się posiadanymi informacjami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słuchać się nawzajem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nie krytykować się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szukać przyczyn problemów i sposobów ich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pl-PL" sz="2000" dirty="0"/>
                        <a:t>przezwyciężenia, a nie winnych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0951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1557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1668</Words>
  <Application>Microsoft Office PowerPoint</Application>
  <PresentationFormat>Panoramiczny</PresentationFormat>
  <Paragraphs>236</Paragraphs>
  <Slides>26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Tahoma</vt:lpstr>
      <vt:lpstr>Wingdings</vt:lpstr>
      <vt:lpstr>Motyw pakietu Office</vt:lpstr>
      <vt:lpstr>Prezentacja programu PowerPoint</vt:lpstr>
      <vt:lpstr>Prezentacja programu PowerPoint</vt:lpstr>
      <vt:lpstr>Budowanie zespołu i rola lidera/sołtysa</vt:lpstr>
      <vt:lpstr>CECHY SKUTECZNIE WSPÓŁPRACUJĄCEGO ZESPOŁU </vt:lpstr>
      <vt:lpstr>CECHY SKUTECZNIE WSPÓŁPRACUJĄCEGO ZESPOŁU </vt:lpstr>
      <vt:lpstr>ZACHOWANIA POZYTYWNIE WPŁYWAJĄCE NA BUDOWĘ SKUTECZNEGO ZESPOŁU</vt:lpstr>
      <vt:lpstr>WSPÓŁPRACA W ZESPOLE</vt:lpstr>
      <vt:lpstr>WSPÓŁPRACA W ZESPOLE</vt:lpstr>
      <vt:lpstr>WSPÓŁPRACA W ZESPOLE</vt:lpstr>
      <vt:lpstr>Prezentacja programu PowerPoint</vt:lpstr>
      <vt:lpstr>ROLA, ZADANIA I OBOWIĄZKI LIDERA/SOŁTYSA</vt:lpstr>
      <vt:lpstr>Prezentacja programu PowerPoint</vt:lpstr>
      <vt:lpstr>Przykłady pozytywnego wpływu.</vt:lpstr>
      <vt:lpstr>Prezentacja programu PowerPoint</vt:lpstr>
      <vt:lpstr>Pamiętaj!  </vt:lpstr>
      <vt:lpstr>Czego oczekujemy od liderów?</vt:lpstr>
      <vt:lpstr>Aktywizacja sołeckiej społeczności</vt:lpstr>
      <vt:lpstr>Prezentacja programu PowerPoint</vt:lpstr>
      <vt:lpstr>Zacznijmy od początku…</vt:lpstr>
      <vt:lpstr>Krok 1 </vt:lpstr>
      <vt:lpstr>Krok 2</vt:lpstr>
      <vt:lpstr>Krok 3</vt:lpstr>
      <vt:lpstr>Krok 4</vt:lpstr>
      <vt:lpstr>Aktywizacja to proces…</vt:lpstr>
      <vt:lpstr>Obszary aktywizacji</vt:lpstr>
      <vt:lpstr> Inspiracja (m.in. publikacje, dobre praktyki, podręczniki)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Budowanie zespołu i rola lidera/sołtysa</dc:title>
  <dc:creator>Dolina Kacanki</dc:creator>
  <cp:lastModifiedBy>Gabriela Puszko</cp:lastModifiedBy>
  <cp:revision>15</cp:revision>
  <dcterms:created xsi:type="dcterms:W3CDTF">2020-01-20T10:53:52Z</dcterms:created>
  <dcterms:modified xsi:type="dcterms:W3CDTF">2023-04-18T11:34:45Z</dcterms:modified>
</cp:coreProperties>
</file>