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9" r:id="rId2"/>
    <p:sldId id="263" r:id="rId3"/>
    <p:sldId id="288" r:id="rId4"/>
    <p:sldId id="264" r:id="rId5"/>
    <p:sldId id="265" r:id="rId6"/>
    <p:sldId id="258" r:id="rId7"/>
    <p:sldId id="266" r:id="rId8"/>
    <p:sldId id="267" r:id="rId9"/>
    <p:sldId id="259" r:id="rId10"/>
    <p:sldId id="262" r:id="rId11"/>
    <p:sldId id="268" r:id="rId12"/>
    <p:sldId id="269" r:id="rId13"/>
    <p:sldId id="261" r:id="rId14"/>
    <p:sldId id="270" r:id="rId15"/>
    <p:sldId id="271" r:id="rId16"/>
    <p:sldId id="272" r:id="rId17"/>
    <p:sldId id="279" r:id="rId18"/>
    <p:sldId id="274" r:id="rId19"/>
    <p:sldId id="276" r:id="rId20"/>
    <p:sldId id="277" r:id="rId21"/>
    <p:sldId id="278" r:id="rId22"/>
    <p:sldId id="280" r:id="rId23"/>
    <p:sldId id="260" r:id="rId24"/>
    <p:sldId id="273" r:id="rId25"/>
    <p:sldId id="282" r:id="rId26"/>
    <p:sldId id="283" r:id="rId27"/>
    <p:sldId id="284" r:id="rId28"/>
    <p:sldId id="287" r:id="rId29"/>
    <p:sldId id="285" r:id="rId30"/>
    <p:sldId id="286" r:id="rId31"/>
    <p:sldId id="256" r:id="rId3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B766B-E6D0-47BF-AB19-B10EBA14CBBC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89502-0B15-410A-ABF0-FB654331AE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30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7B7115-C258-4E18-87D8-1B40908946A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94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D2CAAB-11C5-C880-6628-F84CED9FF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FBFA2AF-B0F0-97F0-36A3-78135C432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AEFE2A-C6CD-D67A-DE7C-A775D880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9CB2F0-3804-1610-081E-C125036D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D7D73D-E8A0-2A81-287B-302DF31A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794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7D7751-ABFB-0E39-1C91-20FF6419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FCB30A8-74BE-11F9-6530-A48E20AB3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F6AA68-3F8D-FBBF-FA64-11FAEC56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BFAAE2-DC9C-BC9E-B3F6-1FF45A86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77B575-70D7-EFF0-4F20-4395B7A1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3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FD6AE3E-8894-6772-363B-5AE70BEDB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B289919-671F-BCBE-C3E2-063DA532B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293454-D40D-973C-0F85-FC83BD30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F45BF8-E6C9-F38D-4884-5A813029F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C96BC2-47AD-9E3C-AC39-93416440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34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E34E4F-24E8-D1DA-9015-30808FF7E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E00AD0-FA1F-F38F-B023-54D5FBB39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7BF247-1951-4E37-02F3-FEF453E1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868B1D-96EB-9EA1-57E5-CCC6B674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669199-9252-F4F5-E94C-61E33147E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26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E018C2-EF08-D0C1-040D-EA35875B4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DEAF86-CADB-69AB-9E1B-D37D49AD8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638576-4C54-8B3E-3973-ECB65EF2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7646651-19C4-C3A4-7A5A-C0BE99C3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C94BCB-6CB1-8236-B542-78FDC310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36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E6CBB4-8F17-E6A0-3B25-A9E5F7E2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8FD52D-251C-E99C-E686-E26082617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97675CE-B186-26A5-5D52-421716D0F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F3FACE-EA0D-B4EA-B8EE-BE491A06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7995E38-A8CE-480B-3054-9A5968265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0E45AB3-2D17-9D35-431E-2800B04E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921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B66D9F-51B8-46EC-AB90-ECDBF279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09A603-9E67-063D-B1D1-6C07D9854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F0CE8C3-3A16-3709-A588-5149E1483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285F8AF-6556-D6CE-B656-CF2562BFC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B28943B-AF5B-8C18-AE4B-E29455FE9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A76E45D-C78F-99B4-5EF1-DD1CACBFE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4918B44-1BA0-E9EC-D1B7-5EA14EBE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CB2FBDF-BC2E-F6E7-B8E1-FF3C253E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78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3158E0-3E9F-7E24-BCC7-279BDDFDE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A03C4D5-5CC1-E851-7F33-7C06FD78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EA5A24-84A1-D325-CF9D-955E62EC9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BD153BB-8455-F895-6B29-4F2F55C1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33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16B3A0D-8226-B5E5-32F2-F31B8B08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4E089A3-3B0B-67F9-241A-89AF3D3A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1FCAD1A-BD9E-22DB-9913-D022D5B7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310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F4C344-E93A-7A68-81FA-A54A4B0C3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407C4E-95C0-6B6F-65F7-2A9BA72A5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B31E6DB-56E9-38DD-E57E-5898CE43B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8A2B009-BEF5-DD37-569B-F3F04669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1524785-2545-213F-3986-894105C63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5DCF833-4B68-AF8D-EF10-396D0C29A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949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884FFB-CCAC-59CE-4E96-CB8CD74DE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2BD9C2D-2317-BF46-E5B4-BA528375C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BF7CB18-FB78-CF5E-95FB-57760E376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125C666-84AF-216D-9F4D-39ABC3CA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24D821-0FD0-6F99-DEBE-0B4F558A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8D4CC1-C82F-6B40-5537-55A5DA9B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79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844D18C-57CB-7980-A87F-BCADED4D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7C8BA4E-6EA5-0937-2B02-880060261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6E21CC-95F3-37BB-8363-3CF1376FD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D5F1-B537-4BAA-A8E1-238D4692072F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C92DCB-818E-1B0D-FC2B-CCB0741CD1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2B4D6E-A314-1795-0603-AB3AD7CAD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0595-569A-4874-8E93-C42F9BADC2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57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.pl/artykuly/pokolenia/#kim-sa-baby-boomer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.pl/artykuly/pokolenia/#kim-sa-baby-boome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.pl/artykuly/pokolenia/#jakie-mamy-nazwy-pokol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tapler.pl/wp-content/uploads/2016/02/Pokolenie-por%C3%B3wnanie-STAPLER-jeszcze-mniejszy-obraz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C:\Users\marlena.mazur\Desktop\instytut\Logo-instytu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4" y="167426"/>
            <a:ext cx="11651293" cy="14939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ostokąt 4"/>
          <p:cNvSpPr/>
          <p:nvPr/>
        </p:nvSpPr>
        <p:spPr>
          <a:xfrm>
            <a:off x="702734" y="1540933"/>
            <a:ext cx="11090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940158" y="2567226"/>
            <a:ext cx="10852698" cy="25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/>
          </a:p>
          <a:p>
            <a:endParaRPr lang="pl-PL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6000"/>
              </a:lnSpc>
              <a:spcBef>
                <a:spcPts val="200"/>
              </a:spcBef>
              <a:spcAft>
                <a:spcPts val="200"/>
              </a:spcAft>
            </a:pPr>
            <a:b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b="1" dirty="0"/>
          </a:p>
          <a:p>
            <a:br>
              <a:rPr lang="pl-PL" dirty="0"/>
            </a:br>
            <a:r>
              <a:rPr lang="pl-PL" dirty="0"/>
              <a:t>				</a:t>
            </a:r>
          </a:p>
          <a:p>
            <a:r>
              <a:rPr lang="pl-PL" sz="1600" dirty="0"/>
              <a:t>				</a:t>
            </a: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EFA30BF-A5E6-4DB4-8533-CE761574D8EC}"/>
              </a:ext>
            </a:extLst>
          </p:cNvPr>
          <p:cNvSpPr txBox="1"/>
          <p:nvPr/>
        </p:nvSpPr>
        <p:spPr>
          <a:xfrm>
            <a:off x="552285" y="2709333"/>
            <a:ext cx="1109012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l-PL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ctr"/>
            <a:endParaRPr lang="pl-PL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ctr"/>
            <a:r>
              <a:rPr lang="pl-PL" sz="18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Profesjonalne sołtyski i sołtysi  działają lokalnie - szkolenie dla Sołtysów i Członków Rad Sołeckich z Województwa Małopolskiego.</a:t>
            </a:r>
            <a:endParaRPr lang="pl-PL" b="1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ctr"/>
            <a:endParaRPr lang="pl-PL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ctr"/>
            <a:r>
              <a:rPr lang="pl-PL" dirty="0">
                <a:latin typeface="Tahoma" panose="020B0604030504040204" pitchFamily="34" charset="0"/>
                <a:ea typeface="Calibri" panose="020F0502020204030204" pitchFamily="34" charset="0"/>
              </a:rPr>
              <a:t>Szaflary, 25-26 marzec </a:t>
            </a:r>
            <a:r>
              <a:rPr lang="pl-PL" sz="18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2023 r.</a:t>
            </a:r>
            <a:endParaRPr lang="pl-PL" b="1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endParaRPr lang="pl-PL" dirty="0">
              <a:latin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8AD542-D60A-4F4D-B024-563576D0A216}"/>
              </a:ext>
            </a:extLst>
          </p:cNvPr>
          <p:cNvSpPr txBox="1"/>
          <p:nvPr/>
        </p:nvSpPr>
        <p:spPr>
          <a:xfrm>
            <a:off x="549593" y="1540934"/>
            <a:ext cx="1124326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Europejski Fundusz Rolny na rzecz Rozwoju Obszarów Wiejskich: Europa inwestująca w obszary wiejskie Instytucja Zarządzająca Programem Rozwoju Obszarów Wiejskich na lata 2014-2020 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Minister Rolnictwa i Rozwoju Wsi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22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1261FE-7BD1-BC7C-8E9E-13B5F3118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866" y="396510"/>
            <a:ext cx="11442138" cy="578045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b="1" kern="150" dirty="0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Osoby z pokolenia baby </a:t>
            </a:r>
            <a:r>
              <a:rPr lang="pl-PL" sz="1800" b="1" kern="150" dirty="0" err="1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boomers</a:t>
            </a:r>
            <a:r>
              <a:rPr lang="pl-PL" sz="1800" b="1" kern="150" dirty="0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 charakteryzuje dewiza: „pracuję, aby przetrwać”..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b="1" kern="150" dirty="0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Najważniejsze wartości dla osób z tego pokolenia to: niezależność, optymizm i zaangażowanie. Ich kariera zawodowa przebiega zazwyczaj w ramach pracy dla jednego lub maksymalnie kilku pracodawców </a:t>
            </a:r>
            <a:br>
              <a:rPr lang="pl-PL" sz="1800" b="1" kern="150" dirty="0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pl-PL" sz="1800" b="1" kern="150" dirty="0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na podobnych stanowiskach.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b="1" kern="150" dirty="0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Pracownicy generacji </a:t>
            </a:r>
            <a:r>
              <a:rPr lang="pl-PL" sz="1800" b="1" i="1" kern="150" dirty="0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baby </a:t>
            </a:r>
            <a:r>
              <a:rPr lang="pl-PL" sz="1800" b="1" i="1" kern="150" dirty="0" err="1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boomers</a:t>
            </a:r>
            <a:r>
              <a:rPr lang="pl-PL" sz="1800" b="1" i="1" kern="150" dirty="0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pl-PL" sz="1800" b="1" kern="150" dirty="0">
                <a:effectLst/>
                <a:latin typeface="var e-global-typography-text-fo"/>
                <a:ea typeface="SimSun" panose="02010600030101010101" pitchFamily="2" charset="-122"/>
                <a:cs typeface="Mangal" panose="02040503050203030202" pitchFamily="18" charset="0"/>
              </a:rPr>
              <a:t>oczekują od pracodawcy stylu kooperatywnego, nastawieni są na współpracę, poszukiwanie konsensusu i aktywną komunikację. Przyzwyczajeni są do pracy w silnie zhierarchizowanych strukturach, jednocześnie chętnie pracują zespołowo. Cechuje tych pracowników również:</a:t>
            </a:r>
            <a:endParaRPr lang="pl-PL" sz="1800" b="1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kern="150" dirty="0">
                <a:effectLst/>
                <a:latin typeface="OpenSymbol"/>
                <a:ea typeface="OpenSymbol"/>
                <a:cs typeface="OpenSymbol"/>
              </a:rPr>
              <a:t>wysoki poziom zaufania do pracodawcy, poszanowanie dla autorytetów,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kern="150" dirty="0">
                <a:effectLst/>
                <a:latin typeface="OpenSymbol"/>
                <a:ea typeface="OpenSymbol"/>
                <a:cs typeface="OpenSymbol"/>
              </a:rPr>
              <a:t>całkowite oddanie i poświęcenie się na rzecz wykonywanej pracy, pracoholizm i obowiązkowość,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kern="150" dirty="0">
                <a:effectLst/>
                <a:latin typeface="OpenSymbol"/>
                <a:ea typeface="OpenSymbol"/>
                <a:cs typeface="OpenSymbol"/>
              </a:rPr>
              <a:t>wysoka potrzeba stabilności i bezpieczeństwa,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kern="150" dirty="0">
                <a:effectLst/>
                <a:latin typeface="OpenSymbol"/>
                <a:ea typeface="OpenSymbol"/>
                <a:cs typeface="OpenSymbol"/>
              </a:rPr>
              <a:t>wynagrodzenie jako istotny czynnik motywujący, potrzeba prestiżu, doceniania i uznania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kern="150" dirty="0">
                <a:effectLst/>
                <a:latin typeface="OpenSymbol"/>
                <a:ea typeface="OpenSymbol"/>
                <a:cs typeface="OpenSymbol"/>
              </a:rPr>
              <a:t>preferowana tradycyjna kariera (realizowana najlepiej w jednej organizacji),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kern="150" dirty="0">
                <a:effectLst/>
                <a:latin typeface="OpenSymbol"/>
                <a:ea typeface="OpenSymbol"/>
                <a:cs typeface="OpenSymbol"/>
              </a:rPr>
              <a:t>trudność w określaniu i artykułowaniu swoich potrzeb, oczekiwań, niechęć do wprowadzanych zmian w pracy, czy też tych zachodzących w otoczeniu,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800" b="1" kern="150" dirty="0">
                <a:effectLst/>
                <a:latin typeface="OpenSymbol"/>
                <a:ea typeface="OpenSymbol"/>
                <a:cs typeface="OpenSymbol"/>
              </a:rPr>
              <a:t>preferowany pisemny oraz ustny sposób komunikowania się, mała mobilność zawodowa i geograficzna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8726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6F8912-7AB5-36B9-93B4-C2B79413A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u="sng" dirty="0">
                <a:solidFill>
                  <a:srgbClr val="405CE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Wartości baby </a:t>
            </a:r>
            <a:r>
              <a:rPr lang="pl-PL" sz="4400" b="1" u="sng" dirty="0" err="1">
                <a:solidFill>
                  <a:srgbClr val="405CE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boomers</a:t>
            </a:r>
            <a:r>
              <a:rPr lang="pl-PL" sz="4400" b="1" u="sng" dirty="0">
                <a:solidFill>
                  <a:srgbClr val="405CE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1946 - 1970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CF2BC8-E4BB-BB2C-E613-A500E6A6B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106"/>
            <a:ext cx="10515600" cy="476085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Członkowie pokolenia baby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boomers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cenią sobie takie wartości: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relacje z innymi ludźmi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spędzanie czasu z rodziną i przyjaciółmi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ambicja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pracowitość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wytrwałość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samodoskonalenie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zaradność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równość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optymizm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3165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7ECAE1-19CC-4C2C-FC50-A08F7BD53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u="sng" dirty="0">
                <a:solidFill>
                  <a:srgbClr val="405CE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Praca dla baby </a:t>
            </a:r>
            <a:r>
              <a:rPr lang="pl-PL" sz="4400" b="1" u="sng" dirty="0" err="1">
                <a:solidFill>
                  <a:srgbClr val="405CE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boomers</a:t>
            </a:r>
            <a:r>
              <a:rPr lang="pl-PL" sz="4400" b="1" u="sng" dirty="0">
                <a:solidFill>
                  <a:srgbClr val="405CE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1946 – 1970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B1C5ED-C282-E999-2C1E-47FBD425A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658"/>
            <a:ext cx="10515600" cy="516271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None/>
            </a:pP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Boomerzy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 pracy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pracowici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zmotywowani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ważne są dla nich pozycja zawodowa, prestiż i benefity pracownicze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wierzą w swoje możliwości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pewni swoich kompetencji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skoncentrowani na osiąganiu sukcesów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rywalizujący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wierzą, że sukces i pozycja powinny być okupione ciężką pracą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uznają dróg na skróty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preferują komunikację twarzą w twarz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017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208222-0337-2F1E-EBF6-9C4B44378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958" y="668463"/>
            <a:ext cx="11248603" cy="59427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000" b="1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Generacja X, zwana „iksami” to osoby urodzone w latach 1970 – 1980</a:t>
            </a:r>
            <a:r>
              <a:rPr lang="pl-PL" sz="2200" b="1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,  dorastające w okresie wielkich przemian. Sytuacja gospodarcza wymusiła potrzebę bycia zaradnym, gdyż panowało przekonanie, że „wszystko wymaga ciężkiej pracy”. </a:t>
            </a:r>
          </a:p>
          <a:p>
            <a:pPr marL="0" indent="0">
              <a:buNone/>
            </a:pPr>
            <a:endParaRPr lang="pl-PL" sz="190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pl-PL" sz="19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Odzwierciedleniem tego jest rzetelne podchodzenie do powierzonych im zadań. </a:t>
            </a:r>
          </a:p>
          <a:p>
            <a:pPr marL="0" indent="0">
              <a:buNone/>
            </a:pPr>
            <a:r>
              <a:rPr lang="pl-PL" sz="19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Ważne są dla nich poszanowanie zasad hierarchii w przedsiębiorstwie i szacunek wobec przełożonego. Uważają, że na stanowisko trzeba zapracować, czasem nawet kosztem pracy po godzinach, która nie jest dla nich problemem. </a:t>
            </a:r>
          </a:p>
          <a:p>
            <a:pPr marL="0" indent="0">
              <a:buNone/>
            </a:pPr>
            <a:endParaRPr lang="pl-PL" sz="190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pl-PL" sz="19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Są to bardzo lojalni pracownicy, niechętnie zmieniają pracę z własnej woli. Ważna jest dla nich jasna ścieżka kariery, rozwój i motywacja finansowa. Pokolenie to nie ma dużych kompetencji w zakresie IT, dla wielu podstawowym źródłem komunikacji jest komunikacja bezpośrednia lub telefoniczna. </a:t>
            </a:r>
          </a:p>
          <a:p>
            <a:pPr marL="0" indent="0">
              <a:buNone/>
            </a:pPr>
            <a:endParaRPr lang="pl-PL" sz="190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pl-PL" sz="19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Komunikowanie się za pośrednictwem e-maila lub komunikatorów internetowych może być postrzegane jako mało profesjonalne. Są to najczęściej menedżerowie, niezależni, samowystarczalni. </a:t>
            </a:r>
          </a:p>
          <a:p>
            <a:pPr marL="0" indent="0">
              <a:buNone/>
            </a:pPr>
            <a:r>
              <a:rPr lang="pl-PL" sz="19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Ich mocne strony to: szacunek okazywany w kontaktach z innymi, dostrzeganie sygnałów niewerbalnych rozmówcy, umiejętność odnalezienia się w różnych sytuacjach społecznych, korzystanie z doświadczeń starszych pracowników, zaangażowanie w pracę, identyfikacja z firmą, lojalność, przywiązanie do pracodawcy, przestrzeganie formalnych i nieformalnych regulaminów obowiązujących w organizacji . </a:t>
            </a:r>
          </a:p>
          <a:p>
            <a:pPr marL="0" indent="0">
              <a:buNone/>
            </a:pPr>
            <a:r>
              <a:rPr lang="pl-PL" sz="19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Problemem dla pokolenia X może być rozdźwięk pomiędzy okazywanym zaangażowaniem a stosowanymi przez firmę motywatorami. To pokolenie jest narażone na pracoholizm, wypalenie zawodowe, depresje.</a:t>
            </a: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71774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B09D99-54C3-C72F-9281-B71C3C028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X - kim jest - </a:t>
            </a:r>
            <a:r>
              <a:rPr lang="pl-PL" sz="4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1970-1980</a:t>
            </a:r>
            <a:b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6F7DCE-9810-7562-614C-AF951BEAE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79067" cy="48260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Osoby należące do pokolenia X urodziły się w latach 1970-1980.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Są zatem dziećmi baby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boomerów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Nazwa nawiązuje do X jako pewnej niewiadomej.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Początkowo członków Gen X uważano za osoby zagubione, nieposiadające określonego celu i poszukujące sensu życia.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Taka wizja została utrwalona również w kulturze. Na temat pokolenia X funkcjonuje wiele stereotypów, często niezwykle krzywdzących. Odnoszą się one między innymi do nadmiernego konsumpcjonizmu i niezdrowej rywalizacji w pracy.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X wychowywało się w czasach intensywnego rozwoju technologii. Na lata ich dzieciństwa przypada początek ery komputerów osobistych,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emaili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smsów i pierwszej telewizji muzycznej - MTV, za sprawą czego pokolenie X jest również nazywane pokoleniem MTV i gazety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BraVo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9246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4DB79A-F2C0-4468-D4C4-5A5A8554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X – Wartości  - </a:t>
            </a:r>
            <a:r>
              <a:rPr lang="pl-PL" sz="4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1970-1980</a:t>
            </a:r>
            <a:b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9D1742-AB66-41D7-222F-DB39D8BCF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345"/>
            <a:ext cx="11105644" cy="50036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Członkowie pokolenia X cenią sobie między innymi takie wartości: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niezależność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elastyczność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-life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rodzina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posiadanie dzieci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odpowiedzialność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różnorodność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przedsiębiorczość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sceptycyzm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1686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C34AFC-A920-10A5-C161-F6E4730E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X – Praca  - </a:t>
            </a:r>
            <a:r>
              <a:rPr lang="pl-PL" sz="4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1970-1980</a:t>
            </a:r>
            <a:b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A8E752-95A6-99A6-7ECD-8DA2E8718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dobrze wykształceni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chętnie podejmują wyzwania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samodzielni pracownicy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korzystają z technologii (elektronika,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media)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chętnie uczą się nowych rzeczy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są tak przywiązani do miejsca pracy jak baby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boomers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wolą zmienić miejsce pracy, aby osiągnąć osobiste cele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cenią sobie konstruktywny feedback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wolą porozumiewać się za pomocą jasnych i krótkich komunikatów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4736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532F25-1ECD-5373-E439-9D6F55F38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684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</a:rPr>
              <a:t>Pokolenie X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91F40C-40C8-6418-07FF-1FA05E604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35" y="1140977"/>
            <a:ext cx="11077995" cy="5035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Mocne strony:</a:t>
            </a:r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b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</a:br>
            <a:endParaRPr lang="pl-PL" sz="2400" kern="150" dirty="0">
              <a:effectLst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pl-PL" sz="22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wzmacnianie tradycji, odwołanie się do wspólnych korzeni, </a:t>
            </a:r>
          </a:p>
          <a:p>
            <a:r>
              <a:rPr lang="pl-PL" sz="22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przekazywanie wartości, </a:t>
            </a:r>
          </a:p>
          <a:p>
            <a:r>
              <a:rPr lang="pl-PL" sz="22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podtrzymywanie, kreowanie i wzmacnianie relacji w rodzinie, </a:t>
            </a:r>
          </a:p>
          <a:p>
            <a:r>
              <a:rPr lang="pl-PL" sz="22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zwiększenie chęci integracji z różnymi środowiskami, </a:t>
            </a:r>
          </a:p>
          <a:p>
            <a:r>
              <a:rPr lang="pl-PL" sz="22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nowe spojrzenie na świat, </a:t>
            </a:r>
          </a:p>
          <a:p>
            <a:r>
              <a:rPr lang="pl-PL" sz="22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nastawienie na budowanie swojej kariery zawodowej i swojej pozycji </a:t>
            </a:r>
            <a:br>
              <a:rPr lang="pl-PL" sz="22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pl-PL" sz="22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 społeczeństwie, </a:t>
            </a:r>
          </a:p>
          <a:p>
            <a:r>
              <a:rPr lang="pl-PL" sz="22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większa aktywność społeczna i zawodowa kobiet </a:t>
            </a:r>
          </a:p>
          <a:p>
            <a:r>
              <a:rPr lang="pl-PL" sz="2200" kern="150" dirty="0">
                <a:effectLst/>
                <a:ea typeface="OpenSymbol"/>
                <a:cs typeface="OpenSymbol"/>
              </a:rPr>
              <a:t>lojalność względem pracodawcy, sceptyczność, ostrożność w działaniu, </a:t>
            </a:r>
          </a:p>
          <a:p>
            <a:r>
              <a:rPr lang="pl-PL" sz="2200" kern="150" dirty="0">
                <a:effectLst/>
                <a:ea typeface="OpenSymbol"/>
                <a:cs typeface="OpenSymbol"/>
              </a:rPr>
              <a:t>pracowitość, przedsiębiorczość, kreatywność, przejawianie skłonności do pracoholizmu, </a:t>
            </a:r>
          </a:p>
          <a:p>
            <a:r>
              <a:rPr lang="pl-PL" sz="2200" kern="150" dirty="0">
                <a:effectLst/>
                <a:ea typeface="OpenSymbol"/>
                <a:cs typeface="OpenSymbol"/>
              </a:rPr>
              <a:t>wymagający względem siebie i innych, duże zorientowanie na samorozwój, </a:t>
            </a:r>
          </a:p>
          <a:p>
            <a:r>
              <a:rPr lang="pl-PL" sz="2200" kern="150" dirty="0">
                <a:effectLst/>
                <a:ea typeface="OpenSymbol"/>
                <a:cs typeface="OpenSymbol"/>
              </a:rPr>
              <a:t>pieniądze stanowią jeden z głównych motywatorów pracy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9013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E0D35E-0A81-D7AF-00E1-F61436C64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pl-PL" sz="2400" b="1" kern="150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pl-PL" sz="2400" b="1" kern="150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Generacja Y pod wieloma względami jest przeciwieństwem X </a:t>
            </a:r>
            <a:br>
              <a:rPr lang="pl-PL" sz="2400" b="1" kern="150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pl-PL" sz="2400" b="1" kern="150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– to  </a:t>
            </a:r>
            <a:r>
              <a:rPr lang="pl-PL" sz="2400" b="1" kern="150" dirty="0" err="1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millenialsi</a:t>
            </a:r>
            <a:r>
              <a:rPr lang="pl-PL" sz="2400" b="1" kern="150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, wychowani w lepszych czasach, </a:t>
            </a:r>
            <a:br>
              <a:rPr lang="pl-PL" sz="2400" b="1" kern="150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pl-PL" sz="2400" b="1" kern="150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to osoby urodzone w latach 1981– 2000</a:t>
            </a:r>
            <a:endParaRPr lang="pl-PL" sz="2400" b="1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BBAFA4-5978-CA09-C104-6882EFFFB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pl-PL" sz="18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Są mocno nastawieni na własny rozwój, nie zawsze rozumiany jako rozwój zawodowy, są mobilni zawodowo, świetnie radzą sobie z technologią, IT. </a:t>
            </a:r>
          </a:p>
          <a:p>
            <a:r>
              <a:rPr lang="pl-PL" sz="18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Cenią sobie równowagę pomiędzy życiem prywatnym a zawodowym. </a:t>
            </a:r>
          </a:p>
          <a:p>
            <a:r>
              <a:rPr lang="pl-PL" sz="18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Wychodzą z założenia, że kariera zawodowa to środek do korzystania z życia, które jest ich celem. Są pewni siebie i swojej wartości. </a:t>
            </a:r>
          </a:p>
          <a:p>
            <a:r>
              <a:rPr lang="pl-PL" sz="18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Lubią mieć możliwość bezpośredniego kontaktu z pracodawcą, aby móc szybko stworzyć relacje i móc zadawać pytania. </a:t>
            </a:r>
          </a:p>
          <a:p>
            <a:r>
              <a:rPr lang="pl-PL" sz="18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Nie są lojalnymi pracownikami, chcą szybko osiągnąć sukces, aby cieszyć się nim na bieżąco. </a:t>
            </a:r>
          </a:p>
          <a:p>
            <a:r>
              <a:rPr lang="pl-PL" sz="18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Są urodzonymi graczami zespołowymi, cenią sobie wartość pracy zespołowej, potrafią doceniać wkład innych. Poszukują nieustannie nowych wyzwań. </a:t>
            </a:r>
          </a:p>
          <a:p>
            <a:r>
              <a:rPr lang="pl-PL" sz="18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Preferują komunikację elektroniczną . </a:t>
            </a:r>
          </a:p>
          <a:p>
            <a:r>
              <a:rPr lang="pl-PL" sz="18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Ich mocne strony to: przystosowanie do realiów rynku pracy, elastyczność działania, równoważenie życia osobistego i zawodowego, zwiększanie swojej wartości na rynku pracy, wyrażanie swoich opinii i poglądów, dbałość o własne interesy, asertywność.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0695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FC35DD-FDDC-EF30-F170-5C96A64A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Y - kim jest – 1981-1996 ( 2000)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E5555A-1120-7966-14B9-BA76EBCCA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Pokoleniem Y nazywamy zazwyczaj osoby urodzone w latach 1981-1996, choć czasami do tej grupy zalicza się także osoby nieco starsze (urodzone do 2000 r.).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 Y to ludzie, którzy dorastali na przełomie wieków. Z tego powodu nazywa się ich także </a:t>
            </a:r>
            <a:r>
              <a:rPr lang="pl-PL" sz="20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millenialsami</a:t>
            </a: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lub następną generacją.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 określenie na pokolenie Y to pokolenie cyfrowe, ponieważ dzieciństwo i młodość </a:t>
            </a:r>
            <a:r>
              <a:rPr lang="pl-PL" sz="20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millenialsów</a:t>
            </a: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upłynęły pod znakiem błyskawicznego rozwoju technologii, w tym Internetu i mediów cyfrowych.</a:t>
            </a: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527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37E44-84CE-8B66-07E3-8B834A5F2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216" y="2960287"/>
            <a:ext cx="9144000" cy="1648271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Pokolenia</a:t>
            </a:r>
            <a:br>
              <a:rPr lang="pl-PL" b="1" dirty="0"/>
            </a:br>
            <a:r>
              <a:rPr lang="pl-PL" b="1" dirty="0" err="1"/>
              <a:t>pokolenia</a:t>
            </a:r>
            <a:r>
              <a:rPr lang="pl-PL" b="1" dirty="0"/>
              <a:t> – pokolenia…..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95923D6-B6B1-A3C6-A502-E21386FFB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417" y="5082198"/>
            <a:ext cx="10689578" cy="1200192"/>
          </a:xfrm>
        </p:spPr>
        <p:txBody>
          <a:bodyPr>
            <a:normAutofit/>
          </a:bodyPr>
          <a:lstStyle/>
          <a:p>
            <a:r>
              <a:rPr lang="pl-PL" dirty="0"/>
              <a:t>Nasze rodziny – rodzice – córki- synowie – wnuczki – wnuczki - </a:t>
            </a:r>
            <a:br>
              <a:rPr lang="pl-PL" dirty="0"/>
            </a:br>
            <a:r>
              <a:rPr lang="pl-PL" dirty="0"/>
              <a:t>współpracownicy – pracownicy - kierownicy – menedżerowie – pracodawcy- sąsiedzi – koleżanki – koledzy- sołtysi – sołtyski - samorządowcy i inni </a:t>
            </a:r>
          </a:p>
        </p:txBody>
      </p:sp>
      <p:pic>
        <p:nvPicPr>
          <p:cNvPr id="4" name="Obraz 3" descr="C:\Users\marlena.mazur\Desktop\instytut\Logo-instytut.jpg">
            <a:extLst>
              <a:ext uri="{FF2B5EF4-FFF2-40B4-BE49-F238E27FC236}">
                <a16:creationId xmlns:a16="http://schemas.microsoft.com/office/drawing/2014/main" id="{1EE13470-3BE9-7E10-C11F-8581CC58F4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5" y="0"/>
            <a:ext cx="11651293" cy="14939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B5490229-B2BC-65CF-A60E-6AECADD584DD}"/>
              </a:ext>
            </a:extLst>
          </p:cNvPr>
          <p:cNvSpPr txBox="1"/>
          <p:nvPr/>
        </p:nvSpPr>
        <p:spPr>
          <a:xfrm>
            <a:off x="549593" y="1540934"/>
            <a:ext cx="1124326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Europejski Fundusz Rolny na rzecz Rozwoju Obszarów Wiejskich: Europa inwestująca w obszary wiejskie Instytucja Zarządzająca Programem Rozwoju Obszarów Wiejskich na lata 2014-2020 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Minister Rolnictwa i Rozwoju Wsi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25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65D18A-9932-7A2F-8C4F-1FA201940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Y – Wartości – 1981-1996 ( 2000)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95F584-4313-A17E-3FDC-63C0170C6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002"/>
            <a:ext cx="10515600" cy="4857961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najlepiej do tej pory wykształcone pokolenie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chętnie rozwijają swoje umiejętności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potrzebują równowagi między życiem zawodowym a prywatnym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poszukują pracy, która jest jednocześnie dobrą zabawą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pracownicy biegli w wykorzystaniu nowoczesnych technologii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lojalności względem pracodawcy cenią sobie bardziej własną satysfakcję, dlatego mogą często zmieniać pracę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oczekują kontroli i wsparcia od przełożonego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dobrze odnajdują się w realiach zglobalizowanego rynku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chcą być zauważeni i mieć coś do powiedzenia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komunikacji cenią sobie szybkość i efektywność, dlatego używają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emaili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mediów (Facebook, LinkedIn, Twitter)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None/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9763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7F3486-CA70-DFD4-4A00-DD8E43C55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Y – Praca  – 1981-1996 ( 2000)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53BAF7-C91C-0F7A-79F3-64C510A7E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382"/>
            <a:ext cx="10515600" cy="473658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Dla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millenialsów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ważne są: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jakość życia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gromadzenie ciekawych doświadczeń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elastyczność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swoboda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pewność siebie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otwartość na zmiany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tolerancyjność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umiejętności społeczne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2166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2554E1-CDE0-C894-7260-8911CFF1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55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</a:rPr>
              <a:t>Pokolenie 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8E5FE6-355B-83CE-27E8-1FBE42E2D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8676"/>
            <a:ext cx="10515600" cy="5238287"/>
          </a:xfrm>
        </p:spPr>
        <p:txBody>
          <a:bodyPr>
            <a:normAutofit fontScale="62500" lnSpcReduction="20000"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niski poziom lojalności w stosunku do pracodawcy, wysoka roszczeniowość w stosunku </a:t>
            </a:r>
            <a:br>
              <a:rPr lang="pl-PL" sz="3200" b="1" kern="150" dirty="0">
                <a:effectLst/>
                <a:ea typeface="OpenSymbol"/>
                <a:cs typeface="OpenSymbol"/>
              </a:rPr>
            </a:br>
            <a:r>
              <a:rPr lang="pl-PL" sz="3200" b="1" kern="150" dirty="0">
                <a:effectLst/>
                <a:ea typeface="OpenSymbol"/>
                <a:cs typeface="OpenSymbol"/>
              </a:rPr>
              <a:t>do pracodawcy,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ograniczona elastyczność w zakresie warunków i czasu pracy, wymagana stała stymulacja </a:t>
            </a:r>
            <a:br>
              <a:rPr lang="pl-PL" sz="3200" b="1" kern="150" dirty="0">
                <a:effectLst/>
                <a:ea typeface="OpenSymbol"/>
                <a:cs typeface="OpenSymbol"/>
              </a:rPr>
            </a:br>
            <a:r>
              <a:rPr lang="pl-PL" sz="3200" b="1" kern="150" dirty="0">
                <a:effectLst/>
                <a:ea typeface="OpenSymbol"/>
                <a:cs typeface="OpenSymbol"/>
              </a:rPr>
              <a:t>do pracy,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preferowana praca zespołowa (wysoka potrzeba integracji), ale także wysoka niezależność </a:t>
            </a:r>
            <a:br>
              <a:rPr lang="pl-PL" sz="3200" b="1" kern="150" dirty="0">
                <a:effectLst/>
                <a:ea typeface="OpenSymbol"/>
                <a:cs typeface="OpenSymbol"/>
              </a:rPr>
            </a:br>
            <a:r>
              <a:rPr lang="pl-PL" sz="3200" b="1" kern="150" dirty="0">
                <a:effectLst/>
                <a:ea typeface="OpenSymbol"/>
                <a:cs typeface="OpenSymbol"/>
              </a:rPr>
              <a:t>w działaniu,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preferowany system zadaniowy pracy, duże zorientowanie na samorealizację,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podejmowanie pracy wg kryterium zgodności z priorytetami, pasją,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ważna przyjazna atmosfera w pracy, wysoka potrzeba uznania, prestiżu,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oczekiwany atrakcyjny pakiet wynagrodzenia,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oczekiwanie uwzględnienia w pracy wartości rodzinnych,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stawianie na rozwój, dokształcanie, ciągłe uczenie się, także przez doświadczanie,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wysoka mobilność i elastyczność w działaniu, otwartość na zmiany,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3200" b="1" kern="150" dirty="0">
                <a:effectLst/>
                <a:ea typeface="OpenSymbol"/>
                <a:cs typeface="OpenSymbol"/>
              </a:rPr>
              <a:t>preferowany elektroniczny sposób komunikowania się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64567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4BC3E8-0EDE-2904-390C-311FFA1E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Generacje X (  1970 – 1980)  i Y</a:t>
            </a:r>
            <a:r>
              <a:rPr lang="pl-PL" sz="2400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 ( </a:t>
            </a:r>
            <a:r>
              <a:rPr lang="pl-PL" sz="2400" b="1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1980 – 2000) różnią się </a:t>
            </a:r>
            <a:br>
              <a:rPr lang="pl-PL" sz="2400" b="1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</a:br>
            <a:r>
              <a:rPr lang="pl-PL" sz="2400" b="1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  <a:t>od generacji BB (1946-1970) przede wszystkim innym podejściem do pracy. </a:t>
            </a:r>
            <a:br>
              <a:rPr lang="pl-PL" sz="2400" b="1" dirty="0">
                <a:effectLst/>
                <a:latin typeface="+mn-lt"/>
                <a:ea typeface="SimSun" panose="02010600030101010101" pitchFamily="2" charset="-122"/>
                <a:cs typeface="Mangal" panose="02040503050203030202" pitchFamily="18" charset="0"/>
              </a:rPr>
            </a:br>
            <a:endParaRPr lang="pl-PL" sz="24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6D465F-1A97-BA16-DA09-D91176B83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Generacje X i Y zauważają w swoim życiu coś więcej niż pracę, uważają, że jest ważna, ale nie najważniejsza. </a:t>
            </a:r>
          </a:p>
          <a:p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Potrafią rozgraniczyć pracę od życia prywatnego, znają swoją wartość i prawa, pragną pracy, którą będą lubili. </a:t>
            </a:r>
          </a:p>
          <a:p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Należy przy tym zauważyć, że obie generacje (X i Y) nie są jednorodne, choć mają wiele cech wspólnych. </a:t>
            </a:r>
          </a:p>
          <a:p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Przede wszystkim różnią się podejściem do samodzielności, lojalności względem pracodawcy i oczekiwaniami. </a:t>
            </a:r>
          </a:p>
          <a:p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Mają inny system wartości i filozofię życia. To generuje wiele konfliktów nie tylko na tle prywatnym, ale przede wszystkim zawodowym.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921885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4D6C4B-5323-3CC5-B24C-0B9EFCCBD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+mn-lt"/>
              </a:rPr>
              <a:t>Pokolenie X i Pokolenie 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F988FF-7E60-79D8-9CCE-F21E6324D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Pracownicy </a:t>
            </a:r>
            <a:r>
              <a:rPr lang="pl-PL" sz="2400" b="1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pokolenia Y</a:t>
            </a:r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 są kreatywni i mają dużo nowych pomysłów, ale pracownicy </a:t>
            </a:r>
            <a:r>
              <a:rPr lang="pl-PL" sz="2400" b="1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pokolenia X </a:t>
            </a:r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mają doświadczenie, które pomaga uniknąć błędów. </a:t>
            </a:r>
          </a:p>
          <a:p>
            <a:endParaRPr lang="pl-PL" sz="2400" dirty="0"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Przedstawiciele </a:t>
            </a:r>
            <a:r>
              <a:rPr lang="pl-PL" sz="2400" b="1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pokolenia X</a:t>
            </a:r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, którzy zajmują kierownicze stanowiska, są zaangażowani w pracę i wyznają swoje wartości, zatrudniają coraz częściej młodych, wykształconych, pracowników </a:t>
            </a:r>
            <a:r>
              <a:rPr lang="pl-PL" sz="2400" b="1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pokolenia Y</a:t>
            </a:r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pl-PL" sz="2400" dirty="0" err="1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milenials</a:t>
            </a:r>
            <a:r>
              <a:rPr lang="pl-PL" sz="2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, którzy dokładnie wiedzą ile chcą zarabiać, jak pracować, ale nie poświęcą swojego prywatnego czasu na pracę. </a:t>
            </a:r>
          </a:p>
          <a:p>
            <a:pPr marL="0" indent="0">
              <a:buNone/>
            </a:pPr>
            <a:endParaRPr lang="pl-PL" sz="240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99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4B7D52-217F-FD1A-DAB9-D07A2A736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Z - kim jest – 1997-2000 do 2012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EE3906-2B97-8405-0439-71FF5B0BC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Osoby należące do pokolenia Z tworzą obecnie najmłodszą grupę pracowników.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Członkowie Gen Z urodzili się w latach 1997-2012, a więc najstarsi z nich dopiero wkraczają na rynek pracy.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Są to ludzie wychowani w warunkach niemal nieograniczonego dostępu do technologii, co ma ogromny wpływ na ich sposób funkcjonowania, również w życiu zawodowym.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</a:pPr>
            <a:r>
              <a:rPr lang="pl-PL" sz="20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Zoomerzy</a:t>
            </a: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(bo tak inaczej nazywa się to pokolenie) nie znają czasów, w których nie było Internetu, </a:t>
            </a:r>
            <a:r>
              <a:rPr lang="pl-PL" sz="20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mediów, smartfonów i aplikacji.</a:t>
            </a: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6310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EF00CE-E429-0DA0-8BF9-D3484E0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Z – Wartości – 1997-2000 do 2012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DA76CD-7A9D-B052-0251-17A3B39E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713"/>
            <a:ext cx="10515600" cy="497125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Dla członków Gen Z liczą się:</a:t>
            </a:r>
            <a:endParaRPr lang="pl-PL" sz="49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ambicja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przedsiębiorczość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otwartość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różnorodność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bezpośredniość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poznawanie nowych ludzi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gromadzenie doświadczeń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troska o klimat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zaangażowanie społeczne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49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mobilność</a:t>
            </a:r>
            <a:endParaRPr lang="pl-PL" sz="49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0994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FEDC90-E78C-29D8-3AE9-F34AEFA5B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62" y="365125"/>
            <a:ext cx="10908738" cy="1325563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Z – Praca  – 1997-2000 do 2012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B45CC4-A702-26B6-142A-EB20A5BE5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16632" cy="4351338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 żadne pokolenie do tej pory zwracają uwagę na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-life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własny dobrostan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preferują pracę indywidualną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polegają na technologii - korzystają z aplikacji i programów usprawniających i automatyzujących ich pracę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poszukują stabilizacji - widmo dzieciństwa w czasach kryzysu gospodarczego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ambitni i rywalizujący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raczej nieufni i sceptyczni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potrzebują jasnego określenia celów i oczekiwań przez przełożonych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preferują komunikację bezpośrednią</a:t>
            </a:r>
            <a:endParaRPr lang="pl-PL" sz="18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9146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8EF303-1C63-D7E3-868B-A20AEF089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kern="150" dirty="0">
                <a:latin typeface="var e-global-typography-primary"/>
                <a:cs typeface="Mangal" panose="02040503050203030202" pitchFamily="18" charset="0"/>
              </a:rPr>
              <a:t>                            </a:t>
            </a:r>
            <a:br>
              <a:rPr lang="pl-PL" b="1" kern="150" dirty="0">
                <a:latin typeface="var e-global-typography-primary"/>
                <a:cs typeface="Mangal" panose="02040503050203030202" pitchFamily="18" charset="0"/>
              </a:rPr>
            </a:br>
            <a:r>
              <a:rPr lang="pl-PL" b="1" kern="150" dirty="0">
                <a:latin typeface="var e-global-typography-primary"/>
                <a:cs typeface="Mangal" panose="02040503050203030202" pitchFamily="18" charset="0"/>
              </a:rPr>
              <a:t>Pokolenie Z urodzeni po 2000-2012 </a:t>
            </a:r>
            <a:br>
              <a:rPr lang="pl-PL" b="1" kern="150" dirty="0">
                <a:latin typeface="Times New Roman" panose="02020603050405020304" pitchFamily="18" charset="0"/>
                <a:cs typeface="Mangal" panose="02040503050203030202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4276D3-80DD-C995-5AC5-B329DEB0F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Pokolenie Z to pracownicy urodzeni po 2000 roku. </a:t>
            </a:r>
          </a:p>
          <a:p>
            <a:pPr>
              <a:spcAft>
                <a:spcPts val="600"/>
              </a:spcAft>
            </a:pP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Określa się ich jako </a:t>
            </a:r>
            <a:r>
              <a:rPr lang="pl-PL" sz="1800" b="1" i="1" kern="150" dirty="0" err="1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Hashtagnation</a:t>
            </a:r>
            <a:r>
              <a:rPr lang="pl-PL" sz="1800" b="1" i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– pokolenie </a:t>
            </a:r>
            <a:r>
              <a:rPr lang="pl-PL" sz="1800" b="1" i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selfie</a:t>
            </a: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, często określani również jako pokoleniem C – </a:t>
            </a:r>
            <a:r>
              <a:rPr lang="pl-PL" sz="1800" b="1" i="1" kern="150" dirty="0" err="1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connected</a:t>
            </a: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, czyli podłączeni do sieci. </a:t>
            </a:r>
          </a:p>
          <a:p>
            <a:pPr>
              <a:spcAft>
                <a:spcPts val="600"/>
              </a:spcAft>
            </a:pP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Dopiero zaczynają się pojawiać na rynku pracy i będą go zasilać przez kolejne lata. </a:t>
            </a:r>
          </a:p>
          <a:p>
            <a:pPr>
              <a:spcAft>
                <a:spcPts val="600"/>
              </a:spcAft>
            </a:pP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Ich motto życiowe jest diametralnie odmienne od tego co reprezentują pokolenia kształtujące rynek pracy. Brzmi ono: „praca ma mi pozwolić fajnie żyć”. </a:t>
            </a:r>
          </a:p>
          <a:p>
            <a:pPr>
              <a:spcAft>
                <a:spcPts val="600"/>
              </a:spcAft>
            </a:pP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Zakłada się, że będą to pracownicy: o niskim stopniu lojalności wobec pracodawcy, nastawieni na siebie, roszczeniowi, posługujący się głównie elektronicznym sposobem komunikacji.</a:t>
            </a:r>
          </a:p>
          <a:p>
            <a:pPr>
              <a:spcAft>
                <a:spcPts val="600"/>
              </a:spcAft>
            </a:pPr>
            <a:r>
              <a:rPr lang="pl-PL" sz="1800" b="1" kern="150" dirty="0">
                <a:ea typeface="SimSun" panose="02010600030101010101" pitchFamily="2" charset="-122"/>
                <a:cs typeface="Mangal" panose="02040503050203030202" pitchFamily="18" charset="0"/>
              </a:rPr>
              <a:t>Mogą </a:t>
            </a: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mieć trudności w pracy zespołowej, oczekujący precyzyjnego wyznaczania zadań, ale i wymiernego odzwierciedlenia ich pracy w wynagrodzeniu, nastawieni na pracę z wykorzystaniem Internetu (także w przypadku pozyskiwania wiedzy), </a:t>
            </a:r>
            <a:r>
              <a:rPr lang="pl-PL" sz="1800" b="1" kern="150" dirty="0">
                <a:ea typeface="SimSun" panose="02010600030101010101" pitchFamily="2" charset="-122"/>
                <a:cs typeface="Mangal" panose="02040503050203030202" pitchFamily="18" charset="0"/>
              </a:rPr>
              <a:t>są </a:t>
            </a: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pod dużym wpływem </a:t>
            </a:r>
            <a:r>
              <a:rPr lang="pl-PL" sz="1800" b="1" kern="150" dirty="0" err="1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social</a:t>
            </a:r>
            <a:r>
              <a:rPr lang="pl-PL" sz="18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 media zawodowo, jak i społecznie.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2109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2B7B2C-2E7E-4DDF-8F4A-6F728BBFD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Ciekawostka - rośnie kolejne pokolenie</a:t>
            </a:r>
            <a:b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rgbClr val="24292F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2013 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1B2121-086E-ED82-4398-0BF3A40EE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endParaRPr lang="pl-PL" sz="1800" b="1" dirty="0">
              <a:solidFill>
                <a:srgbClr val="24292F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Dzieci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millenialsów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najstarszych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zoomerów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(osoby urodzone po 2013 roku) tworzą pokolenie alfa.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Choć teraz mają zaledwie kilka lat, wiadomo już, jakie zjawiska i wydarzenia mogą kształtować ich wartości i sposób funkcjonowania w życiu zawodowym.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Specjaliści nie mają wątpliwości, że Gen 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Alpa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będzie pokoleniem osób będących non stop online (</a:t>
            </a:r>
            <a:r>
              <a:rPr lang="pl-PL" sz="18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hyperconected</a:t>
            </a:r>
            <a:r>
              <a:rPr lang="pl-PL" sz="18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jeszcze bardziej zależnych od technologii i mobilnych</a:t>
            </a: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434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7FC30C-0F05-0854-51C2-7958C4AEB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8167F8-4579-3755-55AF-F84420BCE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Charakterystyka grup pokoleniowych w gminie , sołectwie </a:t>
            </a:r>
          </a:p>
        </p:txBody>
      </p:sp>
    </p:spTree>
    <p:extLst>
      <p:ext uri="{BB962C8B-B14F-4D97-AF65-F5344CB8AC3E}">
        <p14:creationId xmlns:p14="http://schemas.microsoft.com/office/powerpoint/2010/main" val="39801215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D9EECA-93A0-8935-4C85-3E27F00D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KOBIETA i MĘŻCZYZNA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7D755E-7E5E-895F-AA75-166C95A36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 </a:t>
            </a:r>
          </a:p>
          <a:p>
            <a:pPr marL="0" indent="0" algn="ctr">
              <a:buNone/>
            </a:pPr>
            <a:r>
              <a:rPr lang="pl-PL" sz="4400" b="1" dirty="0"/>
              <a:t>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E6BE206-E671-98D7-BD4C-18AD31217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9595" y="1440382"/>
            <a:ext cx="9710443" cy="458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034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B64800-2680-0D58-85AF-95CD7FA36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latin typeface="+mn-lt"/>
              </a:rPr>
              <a:t>Materiały wybrali i opracowali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9DE402B-787C-899B-4894-FA6AF3277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0326" y="3617140"/>
            <a:ext cx="11603978" cy="3016306"/>
          </a:xfrm>
        </p:spPr>
        <p:txBody>
          <a:bodyPr/>
          <a:lstStyle/>
          <a:p>
            <a:r>
              <a:rPr lang="pl-PL" b="1" dirty="0"/>
              <a:t>Jadwiga Olszowska – Urban , Łukasz Chlebny, Bartosz Urban i </a:t>
            </a:r>
            <a:r>
              <a:rPr lang="pl-PL" b="1"/>
              <a:t>Jacek Piwowarski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6894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6AD959-633E-DA98-8F14-EC8EBBE7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6768"/>
            <a:ext cx="10515600" cy="523019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None/>
            </a:pP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to Jest pokolenie – w tej definicji pokolenia trzeba podkreślić kilka ważnych elementów:</a:t>
            </a:r>
          </a:p>
          <a:p>
            <a:pPr marL="0" indent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None/>
            </a:pP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grupa osób urodzonych w tym samym okresie (kiedyś uznawano, że pokolenie trwa 25 lat, jednak obecnie ten czas się skrócił)</a:t>
            </a:r>
            <a:endParaRPr lang="pl-PL" sz="24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ludzie, którzy zostali ukształtowani przez podobne wydarzenia </a:t>
            </a:r>
            <a:b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przeżycia</a:t>
            </a:r>
            <a:endParaRPr lang="pl-PL" sz="24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członkowie danego pokolenia posiadają zbliżoną hierarchię wartości </a:t>
            </a:r>
            <a:b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postawy w wielu kwestiach, na przykład pracy</a:t>
            </a:r>
            <a:endParaRPr lang="pl-PL" sz="2400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232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D8D588-C5C0-40EA-85C0-D973467AF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7296"/>
            <a:ext cx="10515600" cy="5359667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u="sng" dirty="0">
                <a:solidFill>
                  <a:srgbClr val="405CE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Jakie mamy nazwy pokoleń?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None/>
            </a:pP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Pokolenia, które są obecnie aktywne na rynku pracy to: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BB (baby </a:t>
            </a:r>
            <a:r>
              <a:rPr lang="pl-PL" sz="24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boomers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boomers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4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bumerzy</a:t>
            </a: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- urodzeni w latach 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1946-1970</a:t>
            </a:r>
            <a:endParaRPr lang="pl-PL" sz="24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urodzeni w latach 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1970-1980</a:t>
            </a:r>
            <a:endParaRPr lang="pl-PL" sz="24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(</a:t>
            </a:r>
            <a:r>
              <a:rPr lang="pl-PL" sz="24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millenialsi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urodzeni w latach 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1981-1996 – (2000)</a:t>
            </a:r>
            <a:endParaRPr lang="pl-PL" sz="24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pokolenie 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(Gen Z) </a:t>
            </a:r>
            <a:r>
              <a:rPr lang="pl-PL" sz="2400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urodzeni w latach </a:t>
            </a:r>
            <a:r>
              <a:rPr lang="pl-PL" sz="24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1997-2012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sz="2400" dirty="0">
                <a:solidFill>
                  <a:srgbClr val="24292F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pokolenie</a:t>
            </a:r>
            <a:r>
              <a:rPr lang="pl-PL" sz="2400" b="1" dirty="0">
                <a:solidFill>
                  <a:srgbClr val="24292F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Alfa – </a:t>
            </a:r>
            <a:r>
              <a:rPr lang="pl-PL" sz="2400" dirty="0">
                <a:solidFill>
                  <a:srgbClr val="24292F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urodzeni </a:t>
            </a:r>
            <a:r>
              <a:rPr lang="pl-PL" sz="2400" b="1" dirty="0">
                <a:solidFill>
                  <a:srgbClr val="24292F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2013 roku </a:t>
            </a:r>
            <a:endParaRPr lang="pl-PL" sz="2400" b="1" dirty="0">
              <a:solidFill>
                <a:srgbClr val="24292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00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BAF36A-2C1D-8685-A7CB-425868B2F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195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latin typeface="+mn-lt"/>
              </a:rPr>
              <a:t>Pokolenia, pokolenia, pokolenia…w sołectwie, gminie, pracy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4356A3-AD1A-AD42-9B55-7F4AF5636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77" y="1068150"/>
            <a:ext cx="11717267" cy="51088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Wyróżnia się kilka obszarów różnic pomiędzy wspomnianymi pokoleniami, m.in.: </a:t>
            </a:r>
            <a:b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</a:br>
            <a:endParaRPr lang="pl-PL" sz="2000" b="1" kern="150" dirty="0">
              <a:effectLst/>
              <a:ea typeface="SimSun" panose="02010600030101010101" pitchFamily="2" charset="-122"/>
              <a:cs typeface="Mangal" panose="02040503050203030202" pitchFamily="18" charset="0"/>
            </a:endParaRPr>
          </a:p>
          <a:p>
            <a:r>
              <a:rPr lang="pl-PL" sz="2000" b="1" kern="150" dirty="0">
                <a:ea typeface="SimSun" panose="02010600030101010101" pitchFamily="2" charset="-122"/>
                <a:cs typeface="Mangal" panose="02040503050203030202" pitchFamily="18" charset="0"/>
              </a:rPr>
              <a:t>w</a:t>
            </a:r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artości</a:t>
            </a:r>
          </a:p>
          <a:p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styl pracy, </a:t>
            </a:r>
          </a:p>
          <a:p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oczekiwania płacowe, </a:t>
            </a:r>
          </a:p>
          <a:p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stosunek do autorytetów i hierarchii, </a:t>
            </a:r>
          </a:p>
          <a:p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praca a czas prywatny, </a:t>
            </a:r>
          </a:p>
          <a:p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sposób komunikowania się z innymi, </a:t>
            </a:r>
          </a:p>
          <a:p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lojalność wobec firmy</a:t>
            </a:r>
          </a:p>
          <a:p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kompetencje IT. </a:t>
            </a:r>
          </a:p>
          <a:p>
            <a:pPr marL="0" indent="0">
              <a:buNone/>
            </a:pPr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Taka różnorodność to również wyzwanie ogromne  dla pracodawcy, współpracowników, wójta/burmistrza, sołtysa, sąsiada, KGW, OSP i innych   </a:t>
            </a:r>
          </a:p>
          <a:p>
            <a:pPr marL="0" indent="0">
              <a:buNone/>
            </a:pPr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Współistnienie </a:t>
            </a:r>
            <a:r>
              <a:rPr lang="pl-PL" sz="2000" b="1" kern="150" dirty="0">
                <a:ea typeface="SimSun" panose="02010600030101010101" pitchFamily="2" charset="-122"/>
                <a:cs typeface="Mangal" panose="02040503050203030202" pitchFamily="18" charset="0"/>
              </a:rPr>
              <a:t>czterech – pięciu </a:t>
            </a:r>
            <a:r>
              <a:rPr lang="pl-PL" sz="20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 pokoleń w obszarze jednej gminy/firmy może stanowić problem dla pracodawcy, wójta/burmistrza, sołtysa, sąsiada. Pojawiają się często konflikty, każda grupa ma inne oczekiwania względem współpracowników i kadry zarządzającej, rodziny,  gminy, sąsiada, sołtysa/ sołtyski .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87850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C5FCC3-8AB4-F551-B566-A7EF91BF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Porównanie różnych pokoleń">
            <a:hlinkClick r:id="rId2"/>
            <a:extLst>
              <a:ext uri="{FF2B5EF4-FFF2-40B4-BE49-F238E27FC236}">
                <a16:creationId xmlns:a16="http://schemas.microsoft.com/office/drawing/2014/main" id="{B39E3AAC-B8CD-B05B-2CC7-B85E74587A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57" y="365125"/>
            <a:ext cx="11887200" cy="5961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9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5F3767-1C58-118D-D457-A2316C6F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solidFill>
                  <a:srgbClr val="405CE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 są baby </a:t>
            </a:r>
            <a:r>
              <a:rPr lang="pl-PL" b="1" u="sng" dirty="0" err="1">
                <a:solidFill>
                  <a:srgbClr val="405CE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boomers</a:t>
            </a:r>
            <a:r>
              <a:rPr lang="pl-PL" sz="4400" b="1" u="sng" dirty="0">
                <a:solidFill>
                  <a:srgbClr val="405CE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1946 - 1970</a:t>
            </a:r>
            <a:br>
              <a:rPr lang="pl-P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E5E2F0-A291-7697-E183-08E3AB239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Baby </a:t>
            </a:r>
            <a:r>
              <a:rPr lang="pl-PL" sz="20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boomers</a:t>
            </a: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pokolenie osób urodzonych w ciągu 20 lat po II wojnie światowej (1946-1970).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Nazwa pokolenia jest związana z ogromnym wyżem demograficznym przypadającym </a:t>
            </a:r>
            <a:b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lata powojenne.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pl-PL" sz="2000" b="1" dirty="0" err="1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Boomerzy</a:t>
            </a: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obecnie pięćdziesięcio-, sześćdziesięcio- i siedemdziesięciolatkowie, dlatego wielu z nich opuściło już rynek pracy i jest na emeryturze.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Jednakże osoby w wieku emerytalnym coraz częściej decydują się na kontynuowanie pracy, chociażby w niepełnym wymiarze godzin czy jako zajęcie dorywcze. </a:t>
            </a:r>
          </a:p>
          <a:p>
            <a:pPr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</a:pPr>
            <a:r>
              <a:rPr lang="pl-PL" sz="2000" b="1" dirty="0">
                <a:solidFill>
                  <a:srgbClr val="24292F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tego powodu znajomość charakterystyki tego pokolenia może okazać się przydatna.</a:t>
            </a:r>
            <a:endParaRPr lang="pl-PL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3716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2812CA-4D69-E923-65E1-125F11CC1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589"/>
            <a:ext cx="10515600" cy="58613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l-PL" sz="2400" b="1" i="1" kern="150" dirty="0">
              <a:effectLst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pl-PL" sz="24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Baby </a:t>
            </a:r>
            <a:r>
              <a:rPr lang="pl-PL" sz="2400" b="1" kern="150" dirty="0" err="1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boomers</a:t>
            </a:r>
            <a:r>
              <a:rPr lang="pl-PL" sz="2400" b="1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 to osoby urodzone w latach 1946–1970.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Dziś mają stabilne życie, kariery.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Tacy pracownicy stanowią większość kadry kierowniczej.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Są to ludzie skoncentrowani na swojej pracy, motywowani są przez swoją pozycję w przedsiębiorstwie, prestiż.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Praca jest dla nich bardzo ważna, potrafią poświęcić jej długie godziny, przykładają mniejszą wagę do dodatkowego czasu wolnego, elastycznych godzin pracy.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Jest to pokolenie silnie rywalizujące, chcące wygrywać z innymi.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Często krytykują młodszych za ich podejście do pracy i etykę zawodową.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Bardzo identyfikują się z firmą i oczekują tego od innych.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Są pewni siebie, niezależni, nie oczekują pomocy.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Są to ludzie ciężko pracujący. </a:t>
            </a:r>
          </a:p>
          <a:p>
            <a:r>
              <a:rPr lang="pl-PL" sz="2400" kern="15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Głównymi motywatorami są: strach przed utratą pracy i motywacja finansowa.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73885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2645</Words>
  <Application>Microsoft Office PowerPoint</Application>
  <PresentationFormat>Panoramiczny</PresentationFormat>
  <Paragraphs>248</Paragraphs>
  <Slides>31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42" baseType="lpstr">
      <vt:lpstr>Arial</vt:lpstr>
      <vt:lpstr>Calibri</vt:lpstr>
      <vt:lpstr>Calibri Light</vt:lpstr>
      <vt:lpstr>OpenSymbol</vt:lpstr>
      <vt:lpstr>Segoe UI</vt:lpstr>
      <vt:lpstr>Symbol</vt:lpstr>
      <vt:lpstr>Tahoma</vt:lpstr>
      <vt:lpstr>Times New Roman</vt:lpstr>
      <vt:lpstr>var e-global-typography-primary</vt:lpstr>
      <vt:lpstr>var e-global-typography-text-fo</vt:lpstr>
      <vt:lpstr>Motyw pakietu Office</vt:lpstr>
      <vt:lpstr>Prezentacja programu PowerPoint</vt:lpstr>
      <vt:lpstr>Pokolenia pokolenia – pokolenia…..</vt:lpstr>
      <vt:lpstr>Prezentacja programu PowerPoint</vt:lpstr>
      <vt:lpstr>Prezentacja programu PowerPoint</vt:lpstr>
      <vt:lpstr>Prezentacja programu PowerPoint</vt:lpstr>
      <vt:lpstr>Pokolenia, pokolenia, pokolenia…w sołectwie, gminie, pracy </vt:lpstr>
      <vt:lpstr>Prezentacja programu PowerPoint</vt:lpstr>
      <vt:lpstr>Kim są baby boomers– 1946 - 1970 </vt:lpstr>
      <vt:lpstr>Prezentacja programu PowerPoint</vt:lpstr>
      <vt:lpstr>Prezentacja programu PowerPoint</vt:lpstr>
      <vt:lpstr>Wartości baby boomers – 1946 - 1970</vt:lpstr>
      <vt:lpstr>Praca dla baby boomers – 1946 – 1970</vt:lpstr>
      <vt:lpstr>Prezentacja programu PowerPoint</vt:lpstr>
      <vt:lpstr>Pokolenie X - kim jest - 1970-1980 </vt:lpstr>
      <vt:lpstr>Pokolenie X – Wartości  - 1970-1980 </vt:lpstr>
      <vt:lpstr>Pokolenie X – Praca  - 1970-1980 </vt:lpstr>
      <vt:lpstr>Pokolenie X </vt:lpstr>
      <vt:lpstr> Generacja Y pod wieloma względami jest przeciwieństwem X  – to  millenialsi, wychowani w lepszych czasach,  to osoby urodzone w latach 1981– 2000</vt:lpstr>
      <vt:lpstr>Pokolenie Y - kim jest – 1981-1996 ( 2000) </vt:lpstr>
      <vt:lpstr>Pokolenie Y – Wartości – 1981-1996 ( 2000) </vt:lpstr>
      <vt:lpstr>Pokolenie Y – Praca  – 1981-1996 ( 2000) </vt:lpstr>
      <vt:lpstr>Pokolenie Y </vt:lpstr>
      <vt:lpstr>Generacje X (  1970 – 1980)  i Y ( 1980 – 2000) różnią się  od generacji BB (1946-1970) przede wszystkim innym podejściem do pracy.  </vt:lpstr>
      <vt:lpstr>Pokolenie X i Pokolenie Y </vt:lpstr>
      <vt:lpstr>Pokolenie Z - kim jest – 1997-2000 do 2012 </vt:lpstr>
      <vt:lpstr>Pokolenie Z – Wartości – 1997-2000 do 2012 </vt:lpstr>
      <vt:lpstr>Pokolenie Z – Praca  – 1997-2000 do 2012 </vt:lpstr>
      <vt:lpstr>                             Pokolenie Z urodzeni po 2000-2012  </vt:lpstr>
      <vt:lpstr> Ciekawostka - rośnie kolejne pokolenie po 2013  </vt:lpstr>
      <vt:lpstr>KOBIETA i MĘŻCZYZNA </vt:lpstr>
      <vt:lpstr>Materiały wybrali i opracowali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Jadwiga Olszowska-Urban</dc:creator>
  <cp:lastModifiedBy>Gabriela Puszko</cp:lastModifiedBy>
  <cp:revision>27</cp:revision>
  <dcterms:created xsi:type="dcterms:W3CDTF">2023-03-05T14:19:20Z</dcterms:created>
  <dcterms:modified xsi:type="dcterms:W3CDTF">2023-04-18T10:48:41Z</dcterms:modified>
</cp:coreProperties>
</file>