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1" r:id="rId1"/>
  </p:sldMasterIdLst>
  <p:notesMasterIdLst>
    <p:notesMasterId r:id="rId17"/>
  </p:notesMasterIdLst>
  <p:handoutMasterIdLst>
    <p:handoutMasterId r:id="rId18"/>
  </p:handoutMasterIdLst>
  <p:sldIdLst>
    <p:sldId id="303" r:id="rId2"/>
    <p:sldId id="300" r:id="rId3"/>
    <p:sldId id="290" r:id="rId4"/>
    <p:sldId id="260" r:id="rId5"/>
    <p:sldId id="301" r:id="rId6"/>
    <p:sldId id="302" r:id="rId7"/>
    <p:sldId id="269" r:id="rId8"/>
    <p:sldId id="283" r:id="rId9"/>
    <p:sldId id="293" r:id="rId10"/>
    <p:sldId id="294" r:id="rId11"/>
    <p:sldId id="295" r:id="rId12"/>
    <p:sldId id="296" r:id="rId13"/>
    <p:sldId id="292" r:id="rId14"/>
    <p:sldId id="298" r:id="rId15"/>
    <p:sldId id="299" r:id="rId16"/>
  </p:sldIdLst>
  <p:sldSz cx="9144000" cy="5143500" type="screen16x9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629" autoAdjust="0"/>
  </p:normalViewPr>
  <p:slideViewPr>
    <p:cSldViewPr>
      <p:cViewPr varScale="1">
        <p:scale>
          <a:sx n="100" d="100"/>
          <a:sy n="100" d="100"/>
        </p:scale>
        <p:origin x="76" y="4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9" d="100"/>
          <a:sy n="99" d="100"/>
        </p:scale>
        <p:origin x="3570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barka\amuzin\USER\Amuzin%202020\finansowe\&#378;r&#243;d&#322;a%20finansowania%20dzia&#322;alno&#347;c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0099880250737582E-3"/>
          <c:y val="0.19938111697805333"/>
          <c:w val="0.93888888888888888"/>
          <c:h val="0.80050707203266258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7E0BE-F280-45D2-9F3B-7A1A6CED1150}" type="datetimeFigureOut">
              <a:rPr lang="pl-PL" smtClean="0"/>
              <a:pPr/>
              <a:t>18.04.2023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D6C60-9476-4B92-B8E2-53B7C26E083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0134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F5475ED-DD2D-4E0C-9282-EC5734FA34E8}" type="datetimeFigureOut">
              <a:rPr lang="pl-PL"/>
              <a:pPr>
                <a:defRPr/>
              </a:pPr>
              <a:t>18.04.2023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60B1B3F-E775-49EE-9338-8E5DCF9FD46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6696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L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3147814"/>
            <a:ext cx="6624736" cy="857250"/>
          </a:xfrm>
        </p:spPr>
        <p:txBody>
          <a:bodyPr>
            <a:noAutofit/>
          </a:bodyPr>
          <a:lstStyle>
            <a:lvl1pPr algn="l">
              <a:defRPr sz="2800" b="1" baseline="0">
                <a:solidFill>
                  <a:srgbClr val="003B68"/>
                </a:solidFill>
                <a:latin typeface="Source Sans Pro" pitchFamily="34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1042988" y="2787650"/>
            <a:ext cx="2808932" cy="274638"/>
          </a:xfrm>
          <a:prstGeom prst="rect">
            <a:avLst/>
          </a:prstGeom>
        </p:spPr>
        <p:txBody>
          <a:bodyPr/>
          <a:lstStyle>
            <a:lvl1pPr algn="l">
              <a:defRPr dirty="0" smtClean="0">
                <a:solidFill>
                  <a:srgbClr val="003B68"/>
                </a:solidFill>
                <a:latin typeface="Source Sans Pro" pitchFamily="34" charset="-18"/>
              </a:defRPr>
            </a:lvl1pPr>
          </a:lstStyle>
          <a:p>
            <a:pPr>
              <a:defRPr/>
            </a:pPr>
            <a:r>
              <a:rPr lang="pl-PL" dirty="0"/>
              <a:t>Warszawa, czerwiec 2015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1054100" y="4084638"/>
            <a:ext cx="2895600" cy="274637"/>
          </a:xfrm>
          <a:prstGeom prst="rect">
            <a:avLst/>
          </a:prstGeom>
        </p:spPr>
        <p:txBody>
          <a:bodyPr/>
          <a:lstStyle>
            <a:lvl1pPr algn="l">
              <a:defRPr dirty="0" err="1" smtClean="0">
                <a:solidFill>
                  <a:srgbClr val="003B68"/>
                </a:solidFill>
                <a:latin typeface="Source Sans Pro" pitchFamily="34" charset="-18"/>
              </a:defRPr>
            </a:lvl1pPr>
          </a:lstStyle>
          <a:p>
            <a:pPr>
              <a:defRPr/>
            </a:pPr>
            <a:r>
              <a:rPr lang="pl-PL" dirty="0"/>
              <a:t>Imię i Nazwisko</a:t>
            </a:r>
          </a:p>
        </p:txBody>
      </p:sp>
    </p:spTree>
    <p:extLst>
      <p:ext uri="{BB962C8B-B14F-4D97-AF65-F5344CB8AC3E}">
        <p14:creationId xmlns:p14="http://schemas.microsoft.com/office/powerpoint/2010/main" val="1101201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4289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EA5DDE3C-8321-05A3-DFCF-E82E6D121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EABC-E2B9-4606-A74F-CB06AF596887}" type="datetimeFigureOut">
              <a:rPr lang="en-US" smtClean="0"/>
              <a:pPr/>
              <a:t>4/18/2023</a:t>
            </a:fld>
            <a:endParaRPr lang="en-US" dirty="0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3BA19400-8A66-8336-121B-00D8D9AB3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3F1182E-A9BB-D733-B50A-EBF40C17E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619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457200" y="411510"/>
            <a:ext cx="8229600" cy="85725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tx2"/>
                </a:solidFill>
                <a:latin typeface="Source Sans Pro" pitchFamily="34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13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67544" y="1419623"/>
            <a:ext cx="8208912" cy="792088"/>
          </a:xfrm>
        </p:spPr>
        <p:txBody>
          <a:bodyPr/>
          <a:lstStyle>
            <a:lvl1pPr marL="2857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idx="1"/>
          </p:nvPr>
        </p:nvSpPr>
        <p:spPr>
          <a:xfrm>
            <a:off x="539552" y="2355726"/>
            <a:ext cx="6984776" cy="2670547"/>
          </a:xfrm>
        </p:spPr>
        <p:txBody>
          <a:bodyPr/>
          <a:lstStyle>
            <a:lvl1pPr marL="0" indent="0">
              <a:buNone/>
              <a:defRPr sz="2400" b="1">
                <a:latin typeface="Source Sans Pro" pitchFamily="34" charset="-18"/>
              </a:defRPr>
            </a:lvl1pPr>
            <a:lvl2pPr marL="457200" indent="0">
              <a:buNone/>
              <a:defRPr sz="2400">
                <a:latin typeface="Source Sans Pro" pitchFamily="34" charset="-18"/>
              </a:defRPr>
            </a:lvl2pPr>
            <a:lvl3pPr>
              <a:defRPr sz="2000" i="1">
                <a:solidFill>
                  <a:schemeClr val="tx2"/>
                </a:solidFill>
                <a:latin typeface="Source Sans Pro" pitchFamily="34" charset="-18"/>
              </a:defRPr>
            </a:lvl3pPr>
            <a:lvl4pPr>
              <a:defRPr sz="1200">
                <a:latin typeface="Source Sans Pro" pitchFamily="34" charset="-18"/>
              </a:defRPr>
            </a:lvl4pPr>
            <a:lvl5pPr>
              <a:defRPr sz="2000">
                <a:latin typeface="Source Sans Pro" pitchFamily="34" charset="-18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84705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457200" y="411510"/>
            <a:ext cx="8229600" cy="85725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tx2"/>
                </a:solidFill>
                <a:latin typeface="Source Sans Pro" pitchFamily="34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13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67544" y="1419623"/>
            <a:ext cx="8208912" cy="792088"/>
          </a:xfrm>
        </p:spPr>
        <p:txBody>
          <a:bodyPr/>
          <a:lstStyle>
            <a:lvl1pPr marL="2857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idx="1"/>
          </p:nvPr>
        </p:nvSpPr>
        <p:spPr>
          <a:xfrm>
            <a:off x="539552" y="2355726"/>
            <a:ext cx="6984776" cy="2670547"/>
          </a:xfrm>
        </p:spPr>
        <p:txBody>
          <a:bodyPr/>
          <a:lstStyle>
            <a:lvl1pPr marL="0" indent="0">
              <a:buNone/>
              <a:defRPr sz="2400" b="1">
                <a:latin typeface="Source Sans Pro" pitchFamily="34" charset="-18"/>
              </a:defRPr>
            </a:lvl1pPr>
            <a:lvl2pPr marL="457200" indent="0">
              <a:buNone/>
              <a:defRPr sz="2400">
                <a:latin typeface="Source Sans Pro" pitchFamily="34" charset="-18"/>
              </a:defRPr>
            </a:lvl2pPr>
            <a:lvl3pPr>
              <a:defRPr sz="2000" i="1">
                <a:solidFill>
                  <a:schemeClr val="tx2"/>
                </a:solidFill>
                <a:latin typeface="Source Sans Pro" pitchFamily="34" charset="-18"/>
              </a:defRPr>
            </a:lvl3pPr>
            <a:lvl4pPr>
              <a:defRPr sz="1200">
                <a:latin typeface="Source Sans Pro" pitchFamily="34" charset="-18"/>
              </a:defRPr>
            </a:lvl4pPr>
            <a:lvl5pPr>
              <a:defRPr sz="2000">
                <a:latin typeface="Source Sans Pro" pitchFamily="34" charset="-18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823841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468313" y="1276350"/>
          <a:ext cx="8207375" cy="3322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1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1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1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1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2096">
                <a:tc>
                  <a:txBody>
                    <a:bodyPr/>
                    <a:lstStyle/>
                    <a:p>
                      <a:r>
                        <a:rPr lang="pl-PL" sz="1800" dirty="0"/>
                        <a:t>Pole tytułowe</a:t>
                      </a:r>
                    </a:p>
                  </a:txBody>
                  <a:tcPr marL="91423" marR="91423" marT="45704" marB="45704"/>
                </a:tc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 marL="91423" marR="91423" marT="45704" marB="45704"/>
                </a:tc>
                <a:tc>
                  <a:txBody>
                    <a:bodyPr/>
                    <a:lstStyle/>
                    <a:p>
                      <a:endParaRPr lang="pl-PL" sz="1800"/>
                    </a:p>
                  </a:txBody>
                  <a:tcPr marL="91423" marR="91423" marT="45704" marB="45704"/>
                </a:tc>
                <a:tc>
                  <a:txBody>
                    <a:bodyPr/>
                    <a:lstStyle/>
                    <a:p>
                      <a:endParaRPr lang="pl-PL" sz="1800"/>
                    </a:p>
                  </a:txBody>
                  <a:tcPr marL="91423" marR="91423" marT="45704" marB="45704"/>
                </a:tc>
                <a:tc>
                  <a:txBody>
                    <a:bodyPr/>
                    <a:lstStyle/>
                    <a:p>
                      <a:endParaRPr lang="pl-PL" sz="1800"/>
                    </a:p>
                  </a:txBody>
                  <a:tcPr marL="91423" marR="91423" marT="45704" marB="4570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3514">
                <a:tc>
                  <a:txBody>
                    <a:bodyPr/>
                    <a:lstStyle/>
                    <a:p>
                      <a:r>
                        <a:rPr lang="pl-PL" sz="1800" dirty="0"/>
                        <a:t>Dochody 1</a:t>
                      </a:r>
                    </a:p>
                  </a:txBody>
                  <a:tcPr marL="91423" marR="91423" marT="45704" marB="45704"/>
                </a:tc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 marL="91423" marR="91423" marT="45704" marB="45704"/>
                </a:tc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 marL="91423" marR="91423" marT="45704" marB="45704"/>
                </a:tc>
                <a:tc>
                  <a:txBody>
                    <a:bodyPr/>
                    <a:lstStyle/>
                    <a:p>
                      <a:endParaRPr lang="pl-PL" sz="1800"/>
                    </a:p>
                  </a:txBody>
                  <a:tcPr marL="91423" marR="91423" marT="45704" marB="45704"/>
                </a:tc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 marL="91423" marR="91423" marT="45704" marB="4570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3514"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 marL="91423" marR="91423" marT="45704" marB="45704"/>
                </a:tc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 marL="91423" marR="91423" marT="45704" marB="45704"/>
                </a:tc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 marL="91423" marR="91423" marT="45704" marB="45704"/>
                </a:tc>
                <a:tc>
                  <a:txBody>
                    <a:bodyPr/>
                    <a:lstStyle/>
                    <a:p>
                      <a:endParaRPr lang="pl-PL" sz="1800"/>
                    </a:p>
                  </a:txBody>
                  <a:tcPr marL="91423" marR="91423" marT="45704" marB="45704"/>
                </a:tc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 marL="91423" marR="91423" marT="45704" marB="4570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3514"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 marL="91423" marR="91423" marT="45704" marB="45704"/>
                </a:tc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 marL="91423" marR="91423" marT="45704" marB="45704"/>
                </a:tc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 marL="91423" marR="91423" marT="45704" marB="45704"/>
                </a:tc>
                <a:tc>
                  <a:txBody>
                    <a:bodyPr/>
                    <a:lstStyle/>
                    <a:p>
                      <a:endParaRPr lang="pl-PL" sz="1800"/>
                    </a:p>
                  </a:txBody>
                  <a:tcPr marL="91423" marR="91423" marT="45704" marB="45704"/>
                </a:tc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 marL="91423" marR="91423" marT="45704" marB="4570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ytuł 9"/>
          <p:cNvSpPr>
            <a:spLocks noGrp="1"/>
          </p:cNvSpPr>
          <p:nvPr>
            <p:ph type="title"/>
          </p:nvPr>
        </p:nvSpPr>
        <p:spPr>
          <a:xfrm>
            <a:off x="457200" y="411510"/>
            <a:ext cx="8229600" cy="85725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tx2"/>
                </a:solidFill>
                <a:latin typeface="Source Sans Pro" pitchFamily="34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84752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9"/>
          <p:cNvSpPr>
            <a:spLocks noGrp="1"/>
          </p:cNvSpPr>
          <p:nvPr>
            <p:ph type="title"/>
          </p:nvPr>
        </p:nvSpPr>
        <p:spPr>
          <a:xfrm>
            <a:off x="457200" y="411510"/>
            <a:ext cx="8229600" cy="85725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tx2"/>
                </a:solidFill>
                <a:latin typeface="Source Sans Pro" pitchFamily="34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7" name="Symbol zastępczy tabeli 6"/>
          <p:cNvSpPr>
            <a:spLocks noGrp="1"/>
          </p:cNvSpPr>
          <p:nvPr>
            <p:ph type="tbl" sz="quarter" idx="10"/>
          </p:nvPr>
        </p:nvSpPr>
        <p:spPr>
          <a:xfrm>
            <a:off x="539552" y="1419622"/>
            <a:ext cx="8207375" cy="3240087"/>
          </a:xfrm>
        </p:spPr>
        <p:txBody>
          <a:bodyPr rtlCol="0">
            <a:normAutofit/>
          </a:bodyPr>
          <a:lstStyle/>
          <a:p>
            <a:pPr lvl="0"/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867708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9"/>
          <p:cNvSpPr>
            <a:spLocks noGrp="1"/>
          </p:cNvSpPr>
          <p:nvPr>
            <p:ph type="title"/>
          </p:nvPr>
        </p:nvSpPr>
        <p:spPr>
          <a:xfrm>
            <a:off x="457200" y="411510"/>
            <a:ext cx="8229600" cy="85725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tx2"/>
                </a:solidFill>
                <a:latin typeface="Source Sans Pro" pitchFamily="34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10" name="Symbol zastępczy wykresu 9"/>
          <p:cNvSpPr>
            <a:spLocks noGrp="1"/>
          </p:cNvSpPr>
          <p:nvPr>
            <p:ph type="chart" sz="quarter" idx="10"/>
          </p:nvPr>
        </p:nvSpPr>
        <p:spPr>
          <a:xfrm>
            <a:off x="468313" y="1347788"/>
            <a:ext cx="4248150" cy="3168650"/>
          </a:xfrm>
        </p:spPr>
        <p:txBody>
          <a:bodyPr rtlCol="0">
            <a:normAutofit/>
          </a:bodyPr>
          <a:lstStyle/>
          <a:p>
            <a:pPr lvl="0"/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318191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3610744" cy="871537"/>
          </a:xfrm>
        </p:spPr>
        <p:txBody>
          <a:bodyPr anchor="b"/>
          <a:lstStyle>
            <a:lvl1pPr algn="l">
              <a:defRPr sz="2000" b="1">
                <a:latin typeface="Source Sans Pro" pitchFamily="34" charset="-18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355976" y="204788"/>
            <a:ext cx="4330824" cy="4389437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tx2"/>
                </a:solidFill>
                <a:latin typeface="Source Sans Pro" pitchFamily="34" charset="-18"/>
              </a:defRPr>
            </a:lvl1pPr>
            <a:lvl2pPr marL="457200" indent="0">
              <a:buNone/>
              <a:defRPr sz="1600" b="1">
                <a:solidFill>
                  <a:schemeClr val="tx1"/>
                </a:solidFill>
                <a:latin typeface="Source Sans Pro" pitchFamily="34" charset="-18"/>
              </a:defRPr>
            </a:lvl2pPr>
            <a:lvl3pPr>
              <a:defRPr sz="1400">
                <a:latin typeface="Source Sans Pro" pitchFamily="34" charset="-18"/>
              </a:defRPr>
            </a:lvl3pPr>
            <a:lvl4pPr>
              <a:defRPr sz="1400" i="1">
                <a:latin typeface="Source Sans Pro" pitchFamily="34" charset="-18"/>
              </a:defRPr>
            </a:lvl4pPr>
            <a:lvl5pPr>
              <a:defRPr sz="1400" i="1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203598"/>
            <a:ext cx="3610744" cy="35179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777493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3867894"/>
            <a:ext cx="5486400" cy="425450"/>
          </a:xfrm>
        </p:spPr>
        <p:txBody>
          <a:bodyPr anchor="b">
            <a:normAutofit/>
          </a:bodyPr>
          <a:lstStyle>
            <a:lvl1pPr algn="l"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611560" y="483518"/>
            <a:ext cx="5486400" cy="330212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721970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355726"/>
            <a:ext cx="8229600" cy="85725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tx2"/>
                </a:solidFill>
                <a:latin typeface="Source Sans Pro" pitchFamily="34" charset="-18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01485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dirty="0"/>
              <a:t>Kliknij, aby edytować styl</a:t>
            </a:r>
          </a:p>
        </p:txBody>
      </p:sp>
      <p:sp>
        <p:nvSpPr>
          <p:cNvPr id="2051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dirty="0"/>
              <a:t>Kliknij, aby edytować style wzorca tekstu</a:t>
            </a:r>
          </a:p>
          <a:p>
            <a:pPr lvl="1"/>
            <a:r>
              <a:rPr lang="pl-PL" altLang="pl-PL" dirty="0"/>
              <a:t>Drugi poziom</a:t>
            </a:r>
          </a:p>
          <a:p>
            <a:pPr lvl="2"/>
            <a:r>
              <a:rPr lang="pl-PL" altLang="pl-PL" dirty="0"/>
              <a:t>Trzeci poziom</a:t>
            </a:r>
          </a:p>
          <a:p>
            <a:pPr lvl="3"/>
            <a:r>
              <a:rPr lang="pl-PL" altLang="pl-PL" dirty="0"/>
              <a:t>Czwarty poziom</a:t>
            </a:r>
          </a:p>
          <a:p>
            <a:pPr lvl="4"/>
            <a:r>
              <a:rPr lang="pl-PL" altLang="pl-PL" dirty="0"/>
              <a:t>Piąty poziom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03" r:id="rId2"/>
    <p:sldLayoutId id="214748371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 kern="1200">
          <a:solidFill>
            <a:schemeClr val="tx2"/>
          </a:solidFill>
          <a:latin typeface="Source Sans Pro" pitchFamily="34" charset="-18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Source Sans Pro" pitchFamily="34" charset="-18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i="0" kern="1200">
          <a:solidFill>
            <a:schemeClr val="tx1"/>
          </a:solidFill>
          <a:latin typeface="Source Sans Pro" pitchFamily="34" charset="-18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Source Sans Pro" pitchFamily="34" charset="-18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Source Sans Pro" pitchFamily="34" charset="-18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Source Sans Pro" pitchFamily="34" charset="-18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rd.ec.europa.eu/sites/default/files/enrd_publications/smart-villages_orientations_sv-strategies_pl.pdf" TargetMode="External"/><Relationship Id="rId2" Type="http://schemas.openxmlformats.org/officeDocument/2006/relationships/hyperlink" Target="https://ksow.pl/aktualnosc/as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itrynawiejska.org.pl/2021/09/28/dlaczego-warto-miec-strategie-rozwoju-wsi/" TargetMode="External"/><Relationship Id="rId4" Type="http://schemas.openxmlformats.org/officeDocument/2006/relationships/hyperlink" Target="http://www.zielonaakcja.pl/attachments/article/510/so%C5%81eckie_strategie_broszura_28.pdf?fbclid=IwAR3uZ5JUCNlyGgAU8wfJSFWS3gZ040yA7y9-iov034pld8cSM5F_-oTaCTw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menti.co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lexlege.pl/ustawa-o-samorzadzie-gminny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C:\Users\marlena.mazur\Desktop\instytut\Logo-instytu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73" y="125570"/>
            <a:ext cx="8738470" cy="11204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rostokąt 4"/>
          <p:cNvSpPr/>
          <p:nvPr/>
        </p:nvSpPr>
        <p:spPr>
          <a:xfrm>
            <a:off x="527050" y="1155700"/>
            <a:ext cx="831759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2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705118" y="1925420"/>
            <a:ext cx="8139524" cy="2322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b="1" dirty="0"/>
          </a:p>
          <a:p>
            <a:endParaRPr lang="pl-PL" b="1" dirty="0"/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l-PL" sz="135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6000"/>
              </a:lnSpc>
              <a:spcBef>
                <a:spcPts val="150"/>
              </a:spcBef>
              <a:spcAft>
                <a:spcPts val="150"/>
              </a:spcAft>
            </a:pPr>
            <a:br>
              <a:rPr lang="pl-PL" b="1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b="1" dirty="0"/>
          </a:p>
          <a:p>
            <a:br>
              <a:rPr lang="pl-PL" dirty="0"/>
            </a:br>
            <a:r>
              <a:rPr lang="pl-PL" dirty="0"/>
              <a:t>				</a:t>
            </a:r>
          </a:p>
          <a:p>
            <a:r>
              <a:rPr lang="pl-PL" sz="1200" dirty="0"/>
              <a:t>				</a:t>
            </a:r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EFA30BF-A5E6-4DB4-8533-CE761574D8EC}"/>
              </a:ext>
            </a:extLst>
          </p:cNvPr>
          <p:cNvSpPr txBox="1"/>
          <p:nvPr/>
        </p:nvSpPr>
        <p:spPr>
          <a:xfrm>
            <a:off x="414214" y="2032000"/>
            <a:ext cx="8317592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l-PL" dirty="0"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pPr algn="ctr"/>
            <a:endParaRPr lang="pl-PL" dirty="0"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pPr algn="ctr"/>
            <a:r>
              <a:rPr lang="pl-PL" sz="1350" b="1" dirty="0">
                <a:latin typeface="Tahoma" panose="020B0604030504040204" pitchFamily="34" charset="0"/>
                <a:ea typeface="Calibri" panose="020F0502020204030204" pitchFamily="34" charset="0"/>
              </a:rPr>
              <a:t>Profesjonalne sołtyski i sołtysi  działają lokalnie - szkolenie dla Sołtysów i Członków Rad Sołeckich z Województwa Małopolskiego.</a:t>
            </a:r>
            <a:endParaRPr lang="pl-PL" b="1" dirty="0"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pPr algn="ctr"/>
            <a:endParaRPr lang="pl-PL" dirty="0"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pPr algn="ctr"/>
            <a:r>
              <a:rPr lang="pl-PL" dirty="0">
                <a:latin typeface="Tahoma" panose="020B0604030504040204" pitchFamily="34" charset="0"/>
                <a:ea typeface="Calibri" panose="020F0502020204030204" pitchFamily="34" charset="0"/>
              </a:rPr>
              <a:t>Szaflary, 25-26 marzec </a:t>
            </a:r>
            <a:r>
              <a:rPr lang="pl-PL" sz="1350" dirty="0">
                <a:latin typeface="Tahoma" panose="020B0604030504040204" pitchFamily="34" charset="0"/>
                <a:ea typeface="Calibri" panose="020F0502020204030204" pitchFamily="34" charset="0"/>
              </a:rPr>
              <a:t>2023 r.</a:t>
            </a:r>
            <a:endParaRPr lang="pl-PL" b="1" dirty="0"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endParaRPr lang="pl-PL" dirty="0">
              <a:latin typeface="Tahoma" panose="020B060403050404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8E8AD542-D60A-4F4D-B024-563576D0A216}"/>
              </a:ext>
            </a:extLst>
          </p:cNvPr>
          <p:cNvSpPr txBox="1"/>
          <p:nvPr/>
        </p:nvSpPr>
        <p:spPr>
          <a:xfrm>
            <a:off x="412195" y="1155701"/>
            <a:ext cx="8432447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05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Europejski Fundusz Rolny na rzecz Rozwoju Obszarów Wiejskich: Europa inwestująca w obszary wiejskie Instytucja Zarządzająca Programem Rozwoju Obszarów Wiejskich na lata 2014-2020 </a:t>
            </a:r>
            <a:endParaRPr lang="pl-PL" sz="105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l-PL" sz="105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Minister Rolnictwa i Rozwoju Wsi</a:t>
            </a:r>
            <a:endParaRPr lang="pl-PL" sz="105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122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Dobre praktyki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611560" y="1266478"/>
            <a:ext cx="6984776" cy="2670547"/>
          </a:xfrm>
        </p:spPr>
        <p:txBody>
          <a:bodyPr/>
          <a:lstStyle/>
          <a:p>
            <a:r>
              <a:rPr lang="pl-PL" sz="1600" u="sng" dirty="0">
                <a:hlinkClick r:id="rId2"/>
              </a:rPr>
              <a:t>https://ksow.pl/aktualnosc/asa</a:t>
            </a:r>
            <a:endParaRPr lang="pl-PL" sz="1600" u="sng" dirty="0"/>
          </a:p>
          <a:p>
            <a:endParaRPr lang="pl-PL" sz="1600" dirty="0"/>
          </a:p>
          <a:p>
            <a:r>
              <a:rPr lang="pl-PL" sz="1600" u="sng" dirty="0">
                <a:hlinkClick r:id="rId3"/>
              </a:rPr>
              <a:t>https://enrd.ec.europa.eu/sites/default/files/enrd_publications/smart-villages_orientations_sv-strategies_pl.pdf</a:t>
            </a:r>
            <a:endParaRPr lang="pl-PL" sz="1600" u="sng" dirty="0"/>
          </a:p>
          <a:p>
            <a:endParaRPr lang="pl-PL" sz="1600" dirty="0"/>
          </a:p>
          <a:p>
            <a:r>
              <a:rPr lang="pl-PL" sz="1600" u="sng" dirty="0">
                <a:hlinkClick r:id="rId4"/>
              </a:rPr>
              <a:t>http://www.zielonaakcja.pl/attachments/article/510/so%C5%81eckie_strategie_broszura_28.pdf?fbclid=IwAR3uZ5JUCNlyGgAU8wfJSFWS3gZ040yA7y9-iov034pld8cSM5F_-oTaCTw</a:t>
            </a:r>
            <a:endParaRPr lang="pl-PL" sz="1600" u="sng" dirty="0"/>
          </a:p>
          <a:p>
            <a:endParaRPr lang="pl-PL" sz="1600" dirty="0"/>
          </a:p>
          <a:p>
            <a:r>
              <a:rPr lang="pl-PL" sz="1600" u="sng" dirty="0">
                <a:hlinkClick r:id="rId5"/>
              </a:rPr>
              <a:t>https://witrynawiejska.org.pl/2021/09/28/dlaczego-warto-miec-strategie-rozwoju-wsi/</a:t>
            </a:r>
            <a:endParaRPr lang="pl-PL" sz="1600" dirty="0"/>
          </a:p>
          <a:p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296818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/>
          <a:srcRect t="6209" b="2207"/>
          <a:stretch/>
        </p:blipFill>
        <p:spPr>
          <a:xfrm>
            <a:off x="120219" y="411509"/>
            <a:ext cx="8844269" cy="455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242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627534"/>
            <a:ext cx="8229600" cy="857250"/>
          </a:xfrm>
        </p:spPr>
        <p:txBody>
          <a:bodyPr>
            <a:normAutofit fontScale="90000"/>
          </a:bodyPr>
          <a:lstStyle/>
          <a:p>
            <a:pPr lvl="0"/>
            <a:r>
              <a:rPr lang="pl-PL" altLang="pl-PL" dirty="0">
                <a:latin typeface="Source Sans Pro"/>
                <a:cs typeface="Segoe UI Historic" panose="020B0502040204020203" pitchFamily="34" charset="0"/>
              </a:rPr>
              <a:t>Doświadczenia innych sołtysek/sołtysów </a:t>
            </a:r>
            <a:br>
              <a:rPr lang="pl-PL" altLang="pl-PL" dirty="0">
                <a:latin typeface="Source Sans Pro"/>
                <a:cs typeface="Segoe UI Historic" panose="020B0502040204020203" pitchFamily="34" charset="0"/>
              </a:rPr>
            </a:br>
            <a:r>
              <a:rPr lang="pl-PL" altLang="pl-PL" dirty="0">
                <a:latin typeface="Source Sans Pro"/>
                <a:cs typeface="Segoe UI Historic" panose="020B0502040204020203" pitchFamily="34" charset="0"/>
              </a:rPr>
              <a:t>w budowaniu i realizacji strategii.</a:t>
            </a:r>
            <a:br>
              <a:rPr lang="pl-PL" altLang="pl-PL" sz="900" b="0" dirty="0"/>
            </a:br>
            <a:endParaRPr lang="pl-PL" dirty="0"/>
          </a:p>
        </p:txBody>
      </p:sp>
      <p:sp>
        <p:nvSpPr>
          <p:cNvPr id="5" name="Symbol zastępczy zawartości 3"/>
          <p:cNvSpPr>
            <a:spLocks noGrp="1"/>
          </p:cNvSpPr>
          <p:nvPr>
            <p:ph idx="1"/>
          </p:nvPr>
        </p:nvSpPr>
        <p:spPr>
          <a:xfrm>
            <a:off x="755576" y="1275606"/>
            <a:ext cx="6985000" cy="2670175"/>
          </a:xfrm>
        </p:spPr>
        <p:txBody>
          <a:bodyPr/>
          <a:lstStyle/>
          <a:p>
            <a:pPr algn="ctr"/>
            <a:endParaRPr lang="pl-PL" u="sng" dirty="0">
              <a:hlinkClick r:id="rId2"/>
            </a:endParaRPr>
          </a:p>
          <a:p>
            <a:pPr algn="ctr"/>
            <a:endParaRPr lang="pl-PL" u="sng" dirty="0">
              <a:sym typeface="Wingdings" panose="05000000000000000000" pitchFamily="2" charset="2"/>
            </a:endParaRPr>
          </a:p>
          <a:p>
            <a:pPr algn="ctr"/>
            <a:endParaRPr lang="pl-PL" dirty="0"/>
          </a:p>
        </p:txBody>
      </p:sp>
      <p:pic>
        <p:nvPicPr>
          <p:cNvPr id="1026" name="Picture 2" descr="Brak opisu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74637"/>
            <a:ext cx="4455642" cy="373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ostokąt 5"/>
          <p:cNvSpPr/>
          <p:nvPr/>
        </p:nvSpPr>
        <p:spPr>
          <a:xfrm rot="20575924">
            <a:off x="520827" y="2110085"/>
            <a:ext cx="81023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Podziel się swoją historią </a:t>
            </a:r>
            <a:r>
              <a:rPr lang="pl-PL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sym typeface="Wingdings" panose="05000000000000000000" pitchFamily="2" charset="2"/>
              </a:rPr>
              <a:t></a:t>
            </a:r>
            <a:endParaRPr lang="pl-PL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947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l-PL" altLang="pl-PL" sz="3600" dirty="0">
                <a:latin typeface="Source Sans Pro"/>
                <a:cs typeface="Segoe UI Historic" panose="020B0502040204020203" pitchFamily="34" charset="0"/>
              </a:rPr>
              <a:t>Gdzie szukać wsparcia?</a:t>
            </a:r>
            <a:r>
              <a:rPr lang="pl-PL" altLang="pl-PL" sz="1100" dirty="0">
                <a:latin typeface="Source Sans Pro"/>
              </a:rPr>
              <a:t> </a:t>
            </a:r>
            <a:br>
              <a:rPr lang="pl-PL" altLang="pl-PL" b="0" dirty="0">
                <a:solidFill>
                  <a:srgbClr val="050505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rPr>
            </a:b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539552" y="1635646"/>
            <a:ext cx="8280920" cy="2670547"/>
          </a:xfrm>
        </p:spPr>
        <p:txBody>
          <a:bodyPr/>
          <a:lstStyle/>
          <a:p>
            <a:r>
              <a:rPr lang="pl-PL" dirty="0"/>
              <a:t>Fundusz sołecki.</a:t>
            </a:r>
          </a:p>
          <a:p>
            <a:r>
              <a:rPr lang="pl-PL" dirty="0"/>
              <a:t> </a:t>
            </a:r>
          </a:p>
          <a:p>
            <a:r>
              <a:rPr lang="pl-PL" sz="1800" b="0" u="sng" dirty="0">
                <a:hlinkClick r:id="rId2" tooltip="Ustawa o samorządzie gminnym"/>
              </a:rPr>
              <a:t>Ustawa o samorządzie gminnym</a:t>
            </a:r>
            <a:endParaRPr lang="pl-PL" sz="1800" b="0" u="sng" dirty="0"/>
          </a:p>
          <a:p>
            <a:r>
              <a:rPr lang="pl-PL" sz="1600" dirty="0"/>
              <a:t>Artykuł 7. Zadanie własne gminy:</a:t>
            </a:r>
            <a:endParaRPr lang="pl-PL" dirty="0"/>
          </a:p>
          <a:p>
            <a:r>
              <a:rPr lang="pl-PL" sz="1800" b="0" dirty="0"/>
              <a:t>17) wspierania i upowszechniania idei samorządowej, w tym tworzenia warunków do działania i rozwoju jednostek pomocniczych i wdrażania programów pobudzania aktywności obywatelskiej;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246182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l-PL" altLang="pl-PL" sz="3600" dirty="0">
                <a:latin typeface="Source Sans Pro"/>
                <a:cs typeface="Segoe UI Historic" panose="020B0502040204020203" pitchFamily="34" charset="0"/>
              </a:rPr>
              <a:t>Gdzie szukać wsparcia?</a:t>
            </a:r>
            <a:r>
              <a:rPr lang="pl-PL" altLang="pl-PL" sz="1100" dirty="0">
                <a:latin typeface="Source Sans Pro"/>
              </a:rPr>
              <a:t> </a:t>
            </a:r>
            <a:br>
              <a:rPr lang="pl-PL" altLang="pl-PL" b="0" dirty="0">
                <a:solidFill>
                  <a:srgbClr val="050505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rPr>
            </a:b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457200" y="1131590"/>
            <a:ext cx="8280920" cy="3240360"/>
          </a:xfrm>
        </p:spPr>
        <p:txBody>
          <a:bodyPr/>
          <a:lstStyle/>
          <a:p>
            <a:r>
              <a:rPr lang="pl-PL" sz="2200" dirty="0"/>
              <a:t>Akcja Masz Głos</a:t>
            </a:r>
          </a:p>
          <a:p>
            <a:r>
              <a:rPr lang="pl-PL" sz="2200" dirty="0"/>
              <a:t>Krajowa Sieć Obszarów Wiejskich</a:t>
            </a:r>
          </a:p>
          <a:p>
            <a:r>
              <a:rPr lang="pl-PL" sz="2200" dirty="0"/>
              <a:t>Forum Aktywizacji Obszarów Wiejskich</a:t>
            </a:r>
          </a:p>
          <a:p>
            <a:r>
              <a:rPr lang="pl-PL" sz="2200" dirty="0"/>
              <a:t>Ośrodek Doradztwa Rolniczego</a:t>
            </a:r>
          </a:p>
          <a:p>
            <a:r>
              <a:rPr lang="pl-PL" sz="2200" dirty="0"/>
              <a:t>Lokalna Grupa Działania</a:t>
            </a:r>
          </a:p>
          <a:p>
            <a:r>
              <a:rPr lang="pl-PL" sz="2200" dirty="0"/>
              <a:t>Ośrodek Wsparcia Ekonomii Społecznej</a:t>
            </a:r>
          </a:p>
          <a:p>
            <a:r>
              <a:rPr lang="pl-PL" sz="2200" dirty="0"/>
              <a:t>Ogólnopolskie i lokalne organizacje pozarządowe</a:t>
            </a:r>
          </a:p>
          <a:p>
            <a:r>
              <a:rPr lang="pl-PL" sz="2200" dirty="0"/>
              <a:t>Konkursy i granty</a:t>
            </a:r>
          </a:p>
          <a:p>
            <a:r>
              <a:rPr lang="pl-PL" sz="2200" dirty="0"/>
              <a:t>Inteligentne wsie (Smart </a:t>
            </a:r>
            <a:r>
              <a:rPr lang="pl-PL" sz="2200" dirty="0" err="1"/>
              <a:t>Village</a:t>
            </a:r>
            <a:r>
              <a:rPr lang="pl-PL" sz="2200" dirty="0"/>
              <a:t>)</a:t>
            </a:r>
          </a:p>
          <a:p>
            <a:endParaRPr lang="pl-PL" sz="2200" dirty="0"/>
          </a:p>
          <a:p>
            <a:r>
              <a:rPr lang="pl-PL" sz="2200" dirty="0"/>
              <a:t> </a:t>
            </a:r>
          </a:p>
          <a:p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146433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496" y="101703"/>
            <a:ext cx="8229600" cy="857250"/>
          </a:xfrm>
        </p:spPr>
        <p:txBody>
          <a:bodyPr/>
          <a:lstStyle/>
          <a:p>
            <a:r>
              <a:rPr lang="pl-PL" dirty="0"/>
              <a:t>			Dziękuję za uwagę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477888" y="4515966"/>
            <a:ext cx="8208912" cy="792088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/>
              <a:t>soltyswsi.pl		soltyswsi@onet.pl		516788118</a:t>
            </a:r>
          </a:p>
        </p:txBody>
      </p:sp>
      <p:pic>
        <p:nvPicPr>
          <p:cNvPr id="2050" name="Picture 2" descr="http://soltyswsi2.mserwer.pl/wp-content/uploads/2014/08/solty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9" t="5040" r="8107"/>
          <a:stretch/>
        </p:blipFill>
        <p:spPr bwMode="auto">
          <a:xfrm>
            <a:off x="3419894" y="1131590"/>
            <a:ext cx="2016224" cy="30391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141" y="4515966"/>
            <a:ext cx="268225" cy="341377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527961"/>
            <a:ext cx="341377" cy="384049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678" y="4515966"/>
            <a:ext cx="304801" cy="34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844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CFD4352A-51D3-B20B-E91B-8E38206D85D1}"/>
              </a:ext>
            </a:extLst>
          </p:cNvPr>
          <p:cNvSpPr txBox="1"/>
          <p:nvPr/>
        </p:nvSpPr>
        <p:spPr>
          <a:xfrm>
            <a:off x="1043608" y="627534"/>
            <a:ext cx="675049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200" b="1" dirty="0"/>
              <a:t>Jak i po co tworzyć strategię  rozwoju sołectwa?</a:t>
            </a:r>
          </a:p>
        </p:txBody>
      </p:sp>
    </p:spTree>
    <p:extLst>
      <p:ext uri="{BB962C8B-B14F-4D97-AF65-F5344CB8AC3E}">
        <p14:creationId xmlns:p14="http://schemas.microsoft.com/office/powerpoint/2010/main" val="872109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Plan spotkania.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 </a:t>
            </a:r>
          </a:p>
          <a:p>
            <a:pPr marL="0" indent="0">
              <a:buNone/>
            </a:pPr>
            <a:r>
              <a:rPr lang="pl-PL" dirty="0"/>
              <a:t> </a:t>
            </a:r>
          </a:p>
          <a:p>
            <a:pPr marL="0" indent="0">
              <a:buNone/>
            </a:pPr>
            <a:r>
              <a:rPr lang="pl-PL" dirty="0"/>
              <a:t> </a:t>
            </a:r>
          </a:p>
          <a:p>
            <a:pPr marL="0" indent="0">
              <a:buNone/>
            </a:pPr>
            <a:r>
              <a:rPr lang="pl-PL" dirty="0"/>
              <a:t> </a:t>
            </a:r>
          </a:p>
          <a:p>
            <a:pPr marL="0" indent="0">
              <a:buNone/>
            </a:pPr>
            <a:r>
              <a:rPr lang="pl-PL" dirty="0"/>
              <a:t> </a:t>
            </a:r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282575" y="1419623"/>
            <a:ext cx="8404225" cy="2670547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pl-PL" altLang="pl-PL" b="0" dirty="0">
                <a:solidFill>
                  <a:srgbClr val="050505"/>
                </a:solidFill>
                <a:latin typeface="Source Sans Pro"/>
                <a:cs typeface="Segoe UI Historic" panose="020B0502040204020203" pitchFamily="34" charset="0"/>
              </a:rPr>
              <a:t>Korzyści z tworzenia i posiadania strategii rozwoju wsi/sołectwa.</a:t>
            </a:r>
          </a:p>
          <a:p>
            <a:pPr marL="457200" lvl="0" indent="-457200">
              <a:buFont typeface="+mj-lt"/>
              <a:buAutoNum type="arabicPeriod"/>
            </a:pPr>
            <a:r>
              <a:rPr lang="pl-PL" altLang="pl-PL" b="0" dirty="0">
                <a:solidFill>
                  <a:srgbClr val="050505"/>
                </a:solidFill>
                <a:latin typeface="Source Sans Pro"/>
                <a:cs typeface="Segoe UI Historic" panose="020B0502040204020203" pitchFamily="34" charset="0"/>
              </a:rPr>
              <a:t>Proces tworzenia strategii.</a:t>
            </a:r>
            <a:endParaRPr lang="pl-PL" altLang="pl-PL" sz="800" b="0" dirty="0">
              <a:latin typeface="Source Sans Pro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pl-PL" altLang="pl-PL" b="0" dirty="0">
                <a:solidFill>
                  <a:srgbClr val="050505"/>
                </a:solidFill>
                <a:latin typeface="Source Sans Pro"/>
                <a:cs typeface="Segoe UI Historic" panose="020B0502040204020203" pitchFamily="34" charset="0"/>
              </a:rPr>
              <a:t>Dobre praktyki.</a:t>
            </a:r>
          </a:p>
          <a:p>
            <a:pPr marL="457200" lvl="0" indent="-457200">
              <a:buFont typeface="+mj-lt"/>
              <a:buAutoNum type="arabicPeriod"/>
            </a:pPr>
            <a:r>
              <a:rPr lang="pl-PL" altLang="pl-PL" b="0" dirty="0">
                <a:solidFill>
                  <a:srgbClr val="050505"/>
                </a:solidFill>
                <a:latin typeface="Source Sans Pro"/>
                <a:cs typeface="Segoe UI Historic" panose="020B0502040204020203" pitchFamily="34" charset="0"/>
              </a:rPr>
              <a:t>Wyzwania/problemy podczas tworzenia strategii.</a:t>
            </a:r>
            <a:endParaRPr lang="pl-PL" altLang="pl-PL" sz="800" b="0" dirty="0">
              <a:latin typeface="Source Sans Pro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pl-PL" altLang="pl-PL" b="0" dirty="0">
                <a:solidFill>
                  <a:srgbClr val="050505"/>
                </a:solidFill>
                <a:latin typeface="Source Sans Pro"/>
                <a:cs typeface="Segoe UI Historic" panose="020B0502040204020203" pitchFamily="34" charset="0"/>
              </a:rPr>
              <a:t>Doświadczenia innych sołtysek/sołtysów w budowaniu      i realizacji strategii.</a:t>
            </a:r>
            <a:endParaRPr lang="pl-PL" altLang="pl-PL" sz="800" b="0" dirty="0">
              <a:latin typeface="Source Sans Pro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pl-PL" altLang="pl-PL" b="0" dirty="0">
                <a:solidFill>
                  <a:srgbClr val="050505"/>
                </a:solidFill>
                <a:latin typeface="Source Sans Pro"/>
                <a:cs typeface="Segoe UI Historic" panose="020B0502040204020203" pitchFamily="34" charset="0"/>
              </a:rPr>
              <a:t>Gdzie szukać wsparcia?</a:t>
            </a:r>
            <a:r>
              <a:rPr lang="pl-PL" altLang="pl-PL" sz="800" b="0" dirty="0">
                <a:latin typeface="Source Sans Pro"/>
              </a:rPr>
              <a:t> </a:t>
            </a:r>
            <a:endParaRPr lang="pl-PL" altLang="pl-PL" b="0" dirty="0">
              <a:solidFill>
                <a:srgbClr val="050505"/>
              </a:solidFill>
              <a:latin typeface="Source Sans Pro"/>
              <a:cs typeface="Segoe UI Historic" panose="020B0502040204020203" pitchFamily="34" charset="0"/>
            </a:endParaRPr>
          </a:p>
          <a:p>
            <a:pPr algn="ctr"/>
            <a:endParaRPr lang="pl-PL" dirty="0">
              <a:latin typeface="Source Sans Pro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-130805"/>
            <a:ext cx="18473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100" b="0" i="0" u="none" strike="noStrike" cap="none" normalizeH="0" baseline="0" dirty="0">
              <a:ln>
                <a:noFill/>
              </a:ln>
              <a:solidFill>
                <a:srgbClr val="050505"/>
              </a:solidFill>
              <a:effectLst/>
              <a:latin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290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 </a:t>
            </a:r>
          </a:p>
          <a:p>
            <a:pPr marL="0" indent="0">
              <a:buNone/>
            </a:pPr>
            <a:r>
              <a:rPr lang="pl-PL" dirty="0"/>
              <a:t> </a:t>
            </a:r>
          </a:p>
          <a:p>
            <a:pPr marL="0" indent="0">
              <a:buNone/>
            </a:pPr>
            <a:r>
              <a:rPr lang="pl-PL" dirty="0"/>
              <a:t> </a:t>
            </a:r>
          </a:p>
          <a:p>
            <a:pPr marL="0" indent="0">
              <a:buNone/>
            </a:pPr>
            <a:r>
              <a:rPr lang="pl-PL" dirty="0"/>
              <a:t> </a:t>
            </a:r>
          </a:p>
          <a:p>
            <a:pPr marL="0" indent="0">
              <a:buNone/>
            </a:pPr>
            <a:r>
              <a:rPr lang="pl-PL" dirty="0"/>
              <a:t> </a:t>
            </a:r>
          </a:p>
          <a:p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3"/>
          <a:srcRect t="8586" r="509" b="2119"/>
          <a:stretch/>
        </p:blipFill>
        <p:spPr>
          <a:xfrm>
            <a:off x="255672" y="339502"/>
            <a:ext cx="8843138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260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tekst, gazeta, zrzut ekranu&#10;&#10;Opis wygenerowany automatycznie">
            <a:extLst>
              <a:ext uri="{FF2B5EF4-FFF2-40B4-BE49-F238E27FC236}">
                <a16:creationId xmlns:a16="http://schemas.microsoft.com/office/drawing/2014/main" id="{56FDF059-7A01-5B75-7602-E63B62D46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5512"/>
            <a:ext cx="8164398" cy="459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584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397DA66F-5D4F-DF9B-9FA4-F843277C45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5" y="51471"/>
            <a:ext cx="8872984" cy="4991054"/>
          </a:xfrm>
        </p:spPr>
      </p:pic>
    </p:spTree>
    <p:extLst>
      <p:ext uri="{BB962C8B-B14F-4D97-AF65-F5344CB8AC3E}">
        <p14:creationId xmlns:p14="http://schemas.microsoft.com/office/powerpoint/2010/main" val="327980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052" y="216370"/>
            <a:ext cx="8229600" cy="857250"/>
          </a:xfrm>
        </p:spPr>
        <p:txBody>
          <a:bodyPr/>
          <a:lstStyle/>
          <a:p>
            <a:r>
              <a:rPr lang="pl-PL" dirty="0"/>
              <a:t>Plan Odnowy Miejscowości/Strategia rozwoju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461045" y="1059582"/>
            <a:ext cx="8208912" cy="792088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Podstawa prawna: </a:t>
            </a:r>
          </a:p>
          <a:p>
            <a:pPr marL="0" indent="0">
              <a:buNone/>
            </a:pPr>
            <a:r>
              <a:rPr lang="pl-PL" b="1" dirty="0"/>
              <a:t>Rozporządzenie Ministra Rolnictwa i Rozwoju Wsi z dnia 14 lutego 2008 r. w sprawie szczegółowych warunków i trybu przyznawania pomocy finansowej w ramach działania "Odnowa i rozwój wsi" objętego Programem Rozwoju obszarów wiejskich na lata 2007-2013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611560" y="2141508"/>
            <a:ext cx="7632848" cy="2742555"/>
          </a:xfrm>
        </p:spPr>
        <p:txBody>
          <a:bodyPr/>
          <a:lstStyle/>
          <a:p>
            <a:r>
              <a:rPr lang="pl-PL" sz="1400" b="0" dirty="0"/>
              <a:t>§ 7</a:t>
            </a:r>
          </a:p>
          <a:p>
            <a:r>
              <a:rPr lang="pl-PL" sz="1400" b="0" dirty="0"/>
              <a:t>2. Do wniosku o przyznanie pomocy dołącza się wymienione w formularzu tego wniosku załączniki, w tym:</a:t>
            </a:r>
          </a:p>
          <a:p>
            <a:r>
              <a:rPr lang="pl-PL" sz="1400" b="0" dirty="0"/>
              <a:t>1) plan odnowy miejscowości, zawierający w szczególności:</a:t>
            </a:r>
          </a:p>
          <a:p>
            <a:r>
              <a:rPr lang="pl-PL" sz="1400" b="0" dirty="0"/>
              <a:t>a) charakterystykę miejscowości, w której będzie realizowana operacja,</a:t>
            </a:r>
          </a:p>
          <a:p>
            <a:r>
              <a:rPr lang="pl-PL" sz="1400" b="0" dirty="0"/>
              <a:t>b) inwentaryzację zasobów służących odnowie miejscowości,</a:t>
            </a:r>
          </a:p>
          <a:p>
            <a:r>
              <a:rPr lang="pl-PL" sz="1400" b="0" dirty="0"/>
              <a:t>c) ocenę mocnych i słabych stron miejscowości, w której będzie realizowana operacja,</a:t>
            </a:r>
          </a:p>
          <a:p>
            <a:r>
              <a:rPr lang="pl-PL" sz="1400" b="0" dirty="0"/>
              <a:t>d) opis planowanych zadań inwestycyjnych i przedsięwzięć aktywizujących społeczność lokalną w okresie co najmniej 7 lat od dnia przyjęcia planu odnowy miejscowości, w kolejności wynikającej z przyjętych priorytetów rozwoju miejscowości, z podaniem szacunkowych kosztów ich realizacji;</a:t>
            </a:r>
          </a:p>
          <a:p>
            <a:r>
              <a:rPr lang="pl-PL" sz="1400" b="0" dirty="0"/>
              <a:t>e)</a:t>
            </a:r>
            <a:r>
              <a:rPr lang="pl-PL" sz="1400" b="0" baseline="30000" dirty="0"/>
              <a:t>20)</a:t>
            </a:r>
            <a:r>
              <a:rPr lang="pl-PL" sz="1400" b="0" dirty="0"/>
              <a:t> opis i charakterystykę obszarów, o których mowa w § 4 ust. 1 pkt 5;</a:t>
            </a:r>
          </a:p>
          <a:p>
            <a:endParaRPr lang="pl-PL" sz="1000" b="0" dirty="0"/>
          </a:p>
        </p:txBody>
      </p:sp>
    </p:spTree>
    <p:extLst>
      <p:ext uri="{BB962C8B-B14F-4D97-AF65-F5344CB8AC3E}">
        <p14:creationId xmlns:p14="http://schemas.microsoft.com/office/powerpoint/2010/main" val="67108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BC359B8B-4BE2-4479-B615-BB22F229439A}"/>
              </a:ext>
            </a:extLst>
          </p:cNvPr>
          <p:cNvGraphicFramePr>
            <a:graphicFrameLocks/>
          </p:cNvGraphicFramePr>
          <p:nvPr/>
        </p:nvGraphicFramePr>
        <p:xfrm>
          <a:off x="899592" y="1419622"/>
          <a:ext cx="6408712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ymbol zastępczy zawartości 3"/>
          <p:cNvSpPr>
            <a:spLocks noGrp="1"/>
          </p:cNvSpPr>
          <p:nvPr>
            <p:ph idx="1"/>
          </p:nvPr>
        </p:nvSpPr>
        <p:spPr>
          <a:xfrm>
            <a:off x="872996" y="915566"/>
            <a:ext cx="7632848" cy="2742555"/>
          </a:xfrm>
        </p:spPr>
        <p:txBody>
          <a:bodyPr/>
          <a:lstStyle/>
          <a:p>
            <a:r>
              <a:rPr lang="pl-PL" sz="1400" b="0" dirty="0"/>
              <a:t>2) uchwały:</a:t>
            </a:r>
            <a:r>
              <a:rPr lang="pl-PL" sz="1400" b="0" baseline="30000" dirty="0"/>
              <a:t>21)</a:t>
            </a:r>
          </a:p>
          <a:p>
            <a:endParaRPr lang="pl-PL" sz="1400" b="0" dirty="0"/>
          </a:p>
          <a:p>
            <a:r>
              <a:rPr lang="pl-PL" sz="1400" b="0" dirty="0"/>
              <a:t>a)</a:t>
            </a:r>
            <a:r>
              <a:rPr lang="pl-PL" sz="1400" b="0" baseline="30000" dirty="0"/>
              <a:t>22)</a:t>
            </a:r>
            <a:r>
              <a:rPr lang="pl-PL" sz="1400" b="0" dirty="0"/>
              <a:t> zebrania wiejskiego lub rady dzielnicy, lub rady osiedla w sprawie przyjęcia planu odnowy miejscowości podjętą dla każdej miejscowości, w której będzie realizowana operacja, a w przypadku gdy na terenie, na którym będzie realizowana operacja, nie ma możliwości zwołania zebrania wiejskiego lub nie została powołana rada dzielnicy lub rada osiedla – rady gminy,</a:t>
            </a:r>
          </a:p>
          <a:p>
            <a:endParaRPr lang="pl-PL" sz="1400" b="0" dirty="0"/>
          </a:p>
          <a:p>
            <a:r>
              <a:rPr lang="pl-PL" sz="1400" b="0" dirty="0"/>
              <a:t>b) rady gminy w sprawie zatwierdzenia planu odnowy miejscowości,</a:t>
            </a:r>
          </a:p>
          <a:p>
            <a:endParaRPr lang="pl-PL" sz="1400" b="0" dirty="0"/>
          </a:p>
          <a:p>
            <a:r>
              <a:rPr lang="pl-PL" sz="1400" b="0" dirty="0"/>
              <a:t>c)</a:t>
            </a:r>
            <a:r>
              <a:rPr lang="pl-PL" sz="1400" b="0" baseline="30000" dirty="0"/>
              <a:t>23)</a:t>
            </a:r>
            <a:r>
              <a:rPr lang="pl-PL" sz="1400" b="0" dirty="0"/>
              <a:t> zmieniające uchwały, o których mowa w lit. a i b, jeżeli zostały podjęte.</a:t>
            </a:r>
          </a:p>
          <a:p>
            <a:endParaRPr lang="pl-PL" sz="1400" b="0" dirty="0"/>
          </a:p>
          <a:p>
            <a:r>
              <a:rPr lang="pl-PL" sz="1400" b="0" dirty="0"/>
              <a:t>3. W przypadku sołectw obejmujących kilka miejscowości, plan odnowy miejscowości i uchwała, o której mowa w ust. 2 pkt 2 lit. a, może obejmować wszystkie miejscowości położone na obszarze sołectwa.</a:t>
            </a:r>
          </a:p>
          <a:p>
            <a:endParaRPr lang="pl-PL" sz="500" b="0" dirty="0"/>
          </a:p>
        </p:txBody>
      </p:sp>
    </p:spTree>
    <p:extLst>
      <p:ext uri="{BB962C8B-B14F-4D97-AF65-F5344CB8AC3E}">
        <p14:creationId xmlns:p14="http://schemas.microsoft.com/office/powerpoint/2010/main" val="3374618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 </a:t>
            </a:r>
          </a:p>
          <a:p>
            <a:pPr marL="0" indent="0">
              <a:buNone/>
            </a:pPr>
            <a:r>
              <a:rPr lang="pl-PL" dirty="0"/>
              <a:t> </a:t>
            </a:r>
          </a:p>
          <a:p>
            <a:pPr marL="0" indent="0">
              <a:buNone/>
            </a:pPr>
            <a:r>
              <a:rPr lang="pl-PL" dirty="0"/>
              <a:t> </a:t>
            </a:r>
          </a:p>
          <a:p>
            <a:pPr marL="0" indent="0">
              <a:buNone/>
            </a:pPr>
            <a:r>
              <a:rPr lang="pl-PL" dirty="0"/>
              <a:t> </a:t>
            </a:r>
          </a:p>
          <a:p>
            <a:pPr marL="0" indent="0">
              <a:buNone/>
            </a:pPr>
            <a:r>
              <a:rPr lang="pl-PL" dirty="0"/>
              <a:t> </a:t>
            </a:r>
          </a:p>
          <a:p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2"/>
          <a:srcRect t="9664" b="1308"/>
          <a:stretch/>
        </p:blipFill>
        <p:spPr>
          <a:xfrm>
            <a:off x="107504" y="411510"/>
            <a:ext cx="8915157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024950"/>
      </p:ext>
    </p:extLst>
  </p:cSld>
  <p:clrMapOvr>
    <a:masterClrMapping/>
  </p:clrMapOvr>
</p:sld>
</file>

<file path=ppt/theme/theme1.xml><?xml version="1.0" encoding="utf-8"?>
<a:theme xmlns:a="http://schemas.openxmlformats.org/drawingml/2006/main" name="Projekt niestandardowy">
  <a:themeElements>
    <a:clrScheme name="Niestandardowy 30">
      <a:dk1>
        <a:srgbClr val="253B83"/>
      </a:dk1>
      <a:lt1>
        <a:sysClr val="window" lastClr="FFFFFF"/>
      </a:lt1>
      <a:dk2>
        <a:srgbClr val="259043"/>
      </a:dk2>
      <a:lt2>
        <a:srgbClr val="EEECE1"/>
      </a:lt2>
      <a:accent1>
        <a:srgbClr val="253B83"/>
      </a:accent1>
      <a:accent2>
        <a:srgbClr val="259043"/>
      </a:accent2>
      <a:accent3>
        <a:srgbClr val="953734"/>
      </a:accent3>
      <a:accent4>
        <a:srgbClr val="C3D69B"/>
      </a:accent4>
      <a:accent5>
        <a:srgbClr val="D99694"/>
      </a:accent5>
      <a:accent6>
        <a:srgbClr val="953734"/>
      </a:accent6>
      <a:hlink>
        <a:srgbClr val="1D1B10"/>
      </a:hlink>
      <a:folHlink>
        <a:srgbClr val="5F497A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718</TotalTime>
  <Words>649</Words>
  <Application>Microsoft Office PowerPoint</Application>
  <PresentationFormat>Pokaz na ekranie (16:9)</PresentationFormat>
  <Paragraphs>87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2" baseType="lpstr">
      <vt:lpstr>Arial</vt:lpstr>
      <vt:lpstr>Calibri</vt:lpstr>
      <vt:lpstr>Segoe UI Historic</vt:lpstr>
      <vt:lpstr>Source Sans Pro</vt:lpstr>
      <vt:lpstr>Tahoma</vt:lpstr>
      <vt:lpstr>Times New Roman</vt:lpstr>
      <vt:lpstr>Projekt niestandardowy</vt:lpstr>
      <vt:lpstr>Prezentacja programu PowerPoint</vt:lpstr>
      <vt:lpstr>Prezentacja programu PowerPoint</vt:lpstr>
      <vt:lpstr>Plan spotkania.</vt:lpstr>
      <vt:lpstr>Prezentacja programu PowerPoint</vt:lpstr>
      <vt:lpstr>Prezentacja programu PowerPoint</vt:lpstr>
      <vt:lpstr>Prezentacja programu PowerPoint</vt:lpstr>
      <vt:lpstr>Plan Odnowy Miejscowości/Strategia rozwoju</vt:lpstr>
      <vt:lpstr>Prezentacja programu PowerPoint</vt:lpstr>
      <vt:lpstr>Prezentacja programu PowerPoint</vt:lpstr>
      <vt:lpstr>Dobre praktyki</vt:lpstr>
      <vt:lpstr>Prezentacja programu PowerPoint</vt:lpstr>
      <vt:lpstr>Doświadczenia innych sołtysek/sołtysów  w budowaniu i realizacji strategii. </vt:lpstr>
      <vt:lpstr>Gdzie szukać wsparcia?  </vt:lpstr>
      <vt:lpstr>Gdzie szukać wsparcia?  </vt:lpstr>
      <vt:lpstr>   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Posiedzenie rady Fundacji im.Stefana Batorego</dc:title>
  <dc:creator>Kamil</dc:creator>
  <cp:lastModifiedBy>Gabriela Puszko</cp:lastModifiedBy>
  <cp:revision>51</cp:revision>
  <dcterms:created xsi:type="dcterms:W3CDTF">2015-06-21T23:08:22Z</dcterms:created>
  <dcterms:modified xsi:type="dcterms:W3CDTF">2023-04-18T11:33:11Z</dcterms:modified>
</cp:coreProperties>
</file>